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69" r:id="rId4"/>
    <p:sldId id="270" r:id="rId5"/>
    <p:sldId id="257" r:id="rId6"/>
    <p:sldId id="258" r:id="rId7"/>
    <p:sldId id="259" r:id="rId8"/>
    <p:sldId id="260" r:id="rId9"/>
    <p:sldId id="261" r:id="rId10"/>
    <p:sldId id="262" r:id="rId11"/>
    <p:sldId id="263" r:id="rId12"/>
    <p:sldId id="264" r:id="rId13"/>
    <p:sldId id="265" r:id="rId14"/>
    <p:sldId id="266" r:id="rId15"/>
    <p:sldId id="267"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16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BA72ECD0-6D6D-4E93-860F-A0105F21AC94}" type="datetimeFigureOut">
              <a:rPr lang="es-ES" smtClean="0"/>
              <a:pPr/>
              <a:t>25/06/2007</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75397CEC-0EAA-4F40-A1F4-1DC6FF35E0A5}"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A72ECD0-6D6D-4E93-860F-A0105F21AC94}" type="datetimeFigureOut">
              <a:rPr lang="es-ES" smtClean="0"/>
              <a:pPr/>
              <a:t>25/06/2007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5397CEC-0EAA-4F40-A1F4-1DC6FF35E0A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A72ECD0-6D6D-4E93-860F-A0105F21AC94}" type="datetimeFigureOut">
              <a:rPr lang="es-ES" smtClean="0"/>
              <a:pPr/>
              <a:t>25/06/2007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5397CEC-0EAA-4F40-A1F4-1DC6FF35E0A5}"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A72ECD0-6D6D-4E93-860F-A0105F21AC94}" type="datetimeFigureOut">
              <a:rPr lang="es-ES" smtClean="0"/>
              <a:pPr/>
              <a:t>25/06/2007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5397CEC-0EAA-4F40-A1F4-1DC6FF35E0A5}"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BA72ECD0-6D6D-4E93-860F-A0105F21AC94}" type="datetimeFigureOut">
              <a:rPr lang="es-ES" smtClean="0"/>
              <a:pPr/>
              <a:t>25/06/2007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5397CEC-0EAA-4F40-A1F4-1DC6FF35E0A5}"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BA72ECD0-6D6D-4E93-860F-A0105F21AC94}" type="datetimeFigureOut">
              <a:rPr lang="es-ES" smtClean="0"/>
              <a:pPr/>
              <a:t>25/06/2007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5397CEC-0EAA-4F40-A1F4-1DC6FF35E0A5}"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BA72ECD0-6D6D-4E93-860F-A0105F21AC94}" type="datetimeFigureOut">
              <a:rPr lang="es-ES" smtClean="0"/>
              <a:pPr/>
              <a:t>25/06/2007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5397CEC-0EAA-4F40-A1F4-1DC6FF35E0A5}"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BA72ECD0-6D6D-4E93-860F-A0105F21AC94}" type="datetimeFigureOut">
              <a:rPr lang="es-ES" smtClean="0"/>
              <a:pPr/>
              <a:t>25/06/2007</a:t>
            </a:fld>
            <a:endParaRPr lang="es-ES"/>
          </a:p>
        </p:txBody>
      </p:sp>
      <p:sp>
        <p:nvSpPr>
          <p:cNvPr id="8" name="7 Marcador de número de diapositiva"/>
          <p:cNvSpPr>
            <a:spLocks noGrp="1"/>
          </p:cNvSpPr>
          <p:nvPr>
            <p:ph type="sldNum" sz="quarter" idx="11"/>
          </p:nvPr>
        </p:nvSpPr>
        <p:spPr/>
        <p:txBody>
          <a:bodyPr/>
          <a:lstStyle/>
          <a:p>
            <a:fld id="{75397CEC-0EAA-4F40-A1F4-1DC6FF35E0A5}" type="slidenum">
              <a:rPr lang="es-ES" smtClean="0"/>
              <a:pPr/>
              <a:t>‹Nº›</a:t>
            </a:fld>
            <a:endParaRPr lang="es-ES"/>
          </a:p>
        </p:txBody>
      </p:sp>
      <p:sp>
        <p:nvSpPr>
          <p:cNvPr id="9" name="8 Marcador de pie de página"/>
          <p:cNvSpPr>
            <a:spLocks noGrp="1"/>
          </p:cNvSpPr>
          <p:nvPr>
            <p:ph type="ftr" sz="quarter" idx="12"/>
          </p:nvPr>
        </p:nvSpPr>
        <p:spPr/>
        <p:txBody>
          <a:bodyPr/>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A72ECD0-6D6D-4E93-860F-A0105F21AC94}" type="datetimeFigureOut">
              <a:rPr lang="es-ES" smtClean="0"/>
              <a:pPr/>
              <a:t>25/06/2007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5397CEC-0EAA-4F40-A1F4-1DC6FF35E0A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BA72ECD0-6D6D-4E93-860F-A0105F21AC94}" type="datetimeFigureOut">
              <a:rPr lang="es-ES" smtClean="0"/>
              <a:pPr/>
              <a:t>25/06/2007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156448" y="6422064"/>
            <a:ext cx="762000" cy="365125"/>
          </a:xfrm>
        </p:spPr>
        <p:txBody>
          <a:bodyPr/>
          <a:lstStyle/>
          <a:p>
            <a:fld id="{75397CEC-0EAA-4F40-A1F4-1DC6FF35E0A5}"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fld id="{BA72ECD0-6D6D-4E93-860F-A0105F21AC94}" type="datetimeFigureOut">
              <a:rPr lang="es-ES" smtClean="0"/>
              <a:pPr/>
              <a:t>25/06/2007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5397CEC-0EAA-4F40-A1F4-1DC6FF35E0A5}"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A72ECD0-6D6D-4E93-860F-A0105F21AC94}" type="datetimeFigureOut">
              <a:rPr lang="es-ES" smtClean="0"/>
              <a:pPr/>
              <a:t>25/06/2007</a:t>
            </a:fld>
            <a:endParaRPr lang="es-ES"/>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s-ES"/>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5397CEC-0EAA-4F40-A1F4-1DC6FF35E0A5}"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470" y="3071810"/>
            <a:ext cx="7786710" cy="1285884"/>
          </a:xfrm>
        </p:spPr>
        <p:txBody>
          <a:bodyPr>
            <a:normAutofit fontScale="90000"/>
          </a:bodyPr>
          <a:lstStyle/>
          <a:p>
            <a:r>
              <a:rPr sz="2400" smtClean="0"/>
              <a:t>Paper</a:t>
            </a:r>
            <a:r>
              <a:rPr lang="es-ES" sz="2400" dirty="0" smtClean="0"/>
              <a:t/>
            </a:r>
            <a:br>
              <a:rPr lang="es-ES" sz="2400" dirty="0" smtClean="0"/>
            </a:br>
            <a:r>
              <a:rPr sz="2400" smtClean="0"/>
              <a:t>Design</a:t>
            </a:r>
            <a:r>
              <a:rPr lang="es-ES" sz="2400" dirty="0" smtClean="0"/>
              <a:t>, </a:t>
            </a:r>
            <a:r>
              <a:rPr sz="2400" smtClean="0"/>
              <a:t>Analysis</a:t>
            </a:r>
            <a:r>
              <a:rPr lang="es-ES" sz="2400" dirty="0" smtClean="0"/>
              <a:t>, and </a:t>
            </a:r>
            <a:r>
              <a:rPr sz="2400" smtClean="0"/>
              <a:t>Implementation</a:t>
            </a:r>
            <a:r>
              <a:rPr lang="es-ES" sz="2400" dirty="0" smtClean="0"/>
              <a:t/>
            </a:r>
            <a:br>
              <a:rPr lang="es-ES" sz="2400" dirty="0" smtClean="0"/>
            </a:br>
            <a:r>
              <a:rPr sz="2400" smtClean="0"/>
              <a:t>of a Novel Low Complexity Scheduler</a:t>
            </a:r>
            <a:br>
              <a:rPr sz="2400" smtClean="0"/>
            </a:br>
            <a:r>
              <a:rPr sz="2400" smtClean="0"/>
              <a:t>for Joint Resource Allocation</a:t>
            </a:r>
            <a:endParaRPr sz="2400"/>
          </a:p>
        </p:txBody>
      </p:sp>
      <p:sp>
        <p:nvSpPr>
          <p:cNvPr id="4" name="3 Rectángulo"/>
          <p:cNvSpPr/>
          <p:nvPr/>
        </p:nvSpPr>
        <p:spPr>
          <a:xfrm>
            <a:off x="4714876" y="5857892"/>
            <a:ext cx="3962944" cy="400110"/>
          </a:xfrm>
          <a:prstGeom prst="rect">
            <a:avLst/>
          </a:prstGeom>
          <a:noFill/>
        </p:spPr>
        <p:txBody>
          <a:bodyPr wrap="none" lIns="91440" tIns="45720" rIns="91440" bIns="45720">
            <a:spAutoFit/>
          </a:bodyPr>
          <a:lstStyle/>
          <a:p>
            <a:pPr algn="ctr"/>
            <a:r>
              <a:rPr lang="es-ES" sz="2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Pablo de Jesús Cano Espinoza</a:t>
            </a:r>
            <a:endParaRPr lang="es-ES" sz="2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 name="5 Rectángulo"/>
          <p:cNvSpPr/>
          <p:nvPr/>
        </p:nvSpPr>
        <p:spPr>
          <a:xfrm>
            <a:off x="571472" y="357166"/>
            <a:ext cx="7786742" cy="1631216"/>
          </a:xfrm>
          <a:prstGeom prst="rect">
            <a:avLst/>
          </a:prstGeom>
          <a:noFill/>
        </p:spPr>
        <p:txBody>
          <a:bodyPr wrap="square" lIns="91440" tIns="45720" rIns="91440" bIns="45720">
            <a:spAutoFit/>
          </a:bodyPr>
          <a:lstStyle/>
          <a:p>
            <a:pPr algn="ctr"/>
            <a:r>
              <a:rPr lang="es-ES" sz="2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Benemérita Universidad Autónoma de Puebla</a:t>
            </a:r>
          </a:p>
          <a:p>
            <a:pPr algn="ctr"/>
            <a:endParaRPr lang="es-ES" sz="2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algn="ctr"/>
            <a:r>
              <a:rPr lang="es-ES" sz="2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FCC</a:t>
            </a:r>
          </a:p>
          <a:p>
            <a:pPr algn="ctr"/>
            <a:endParaRPr lang="es-ES" sz="2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algn="ctr"/>
            <a:r>
              <a:rPr lang="es-ES" sz="2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Sistemas Operativos Distribuidos</a:t>
            </a:r>
            <a:endParaRPr lang="es-ES" sz="2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62500" lnSpcReduction="20000"/>
            <a:scene3d>
              <a:camera prst="orthographicFront"/>
              <a:lightRig rig="soft" dir="t">
                <a:rot lat="0" lon="0" rev="10800000"/>
              </a:lightRig>
            </a:scene3d>
            <a:sp3d>
              <a:bevelT w="27940" h="12700"/>
              <a:contourClr>
                <a:srgbClr val="DDDDDD"/>
              </a:contourClr>
            </a:sp3d>
          </a:bodyPr>
          <a:lstStyle/>
          <a:p>
            <a:r>
              <a:rPr lang="es-ES" b="1" spc="150" dirty="0" smtClean="0">
                <a:ln w="11430"/>
                <a:solidFill>
                  <a:srgbClr val="F8F8F8"/>
                </a:solidFill>
                <a:effectLst>
                  <a:outerShdw blurRad="25400" algn="tl" rotWithShape="0">
                    <a:srgbClr val="000000">
                      <a:alpha val="43000"/>
                    </a:srgbClr>
                  </a:outerShdw>
                </a:effectLst>
              </a:rPr>
              <a:t>Además, contrariamente a los solos planificadores del recurso, CBCS se diseña para programar ambos anchura de banda y recursos de la CPU </a:t>
            </a:r>
            <a:r>
              <a:rPr lang="es-ES" b="1" spc="150" dirty="0" err="1" smtClean="0">
                <a:ln w="11430"/>
                <a:solidFill>
                  <a:srgbClr val="F8F8F8"/>
                </a:solidFill>
                <a:effectLst>
                  <a:outerShdw blurRad="25400" algn="tl" rotWithShape="0">
                    <a:srgbClr val="000000">
                      <a:alpha val="43000"/>
                    </a:srgbClr>
                  </a:outerShdw>
                </a:effectLst>
              </a:rPr>
              <a:t>adaptante</a:t>
            </a:r>
            <a:r>
              <a:rPr lang="es-ES" b="1" spc="150" dirty="0" smtClean="0">
                <a:ln w="11430"/>
                <a:solidFill>
                  <a:srgbClr val="F8F8F8"/>
                </a:solidFill>
                <a:effectLst>
                  <a:outerShdw blurRad="25400" algn="tl" rotWithShape="0">
                    <a:srgbClr val="000000">
                      <a:alpha val="43000"/>
                    </a:srgbClr>
                  </a:outerShdw>
                </a:effectLst>
              </a:rPr>
              <a:t>, bastante, y eficientemente entre todos los flujos competentes. Tiene éxito en la eliminación de la injusticia del </a:t>
            </a:r>
            <a:r>
              <a:rPr lang="es-ES" b="1" spc="150" dirty="0" err="1" smtClean="0">
                <a:ln w="11430"/>
                <a:solidFill>
                  <a:srgbClr val="F8F8F8"/>
                </a:solidFill>
                <a:effectLst>
                  <a:outerShdw blurRad="25400" algn="tl" rotWithShape="0">
                    <a:srgbClr val="000000">
                      <a:alpha val="43000"/>
                    </a:srgbClr>
                  </a:outerShdw>
                </a:effectLst>
              </a:rPr>
              <a:t>roundrobin</a:t>
            </a:r>
            <a:r>
              <a:rPr lang="es-ES" b="1" spc="150" dirty="0" smtClean="0">
                <a:ln w="11430"/>
                <a:solidFill>
                  <a:srgbClr val="F8F8F8"/>
                </a:solidFill>
                <a:effectLst>
                  <a:outerShdw blurRad="25400" algn="tl" rotWithShape="0">
                    <a:srgbClr val="000000">
                      <a:alpha val="43000"/>
                    </a:srgbClr>
                  </a:outerShdw>
                </a:effectLst>
              </a:rPr>
              <a:t> paquete-basado puro manteniendo un crédito opuestamente a medida el pasado injusticia. El contador del crédito es similar al contador del déficit de las variables y a la cuenta del exceso usados por los solos planificadores del recurso tales como DRR [15] y YERRA [16], respectivamente. Todos los flujos reservados se almacenan en una lista encadenada y los flujos son servidos en una orden del redondo-</a:t>
            </a:r>
            <a:r>
              <a:rPr lang="es-ES" b="1" spc="150" dirty="0" err="1" smtClean="0">
                <a:ln w="11430"/>
                <a:solidFill>
                  <a:srgbClr val="F8F8F8"/>
                </a:solidFill>
                <a:effectLst>
                  <a:outerShdw blurRad="25400" algn="tl" rotWithShape="0">
                    <a:srgbClr val="000000">
                      <a:alpha val="43000"/>
                    </a:srgbClr>
                  </a:outerShdw>
                </a:effectLst>
              </a:rPr>
              <a:t>robin</a:t>
            </a:r>
            <a:r>
              <a:rPr lang="es-ES" b="1" spc="150" dirty="0" smtClean="0">
                <a:ln w="11430"/>
                <a:solidFill>
                  <a:srgbClr val="F8F8F8"/>
                </a:solidFill>
                <a:effectLst>
                  <a:outerShdw blurRad="25400" algn="tl" rotWithShape="0">
                    <a:srgbClr val="000000">
                      <a:alpha val="43000"/>
                    </a:srgbClr>
                  </a:outerShdw>
                </a:effectLst>
              </a:rPr>
              <a:t> por el planificador de CBCS. El algoritmo utiliza los parámetros y las ecuaciones siguientes:</a:t>
            </a:r>
            <a:endParaRPr lang="es-ES" b="1" spc="150" dirty="0">
              <a:ln w="11430"/>
              <a:solidFill>
                <a:srgbClr val="F8F8F8"/>
              </a:solidFill>
              <a:effectLst>
                <a:outerShdw blurRad="25400" algn="tl" rotWithShape="0">
                  <a:srgbClr val="000000">
                    <a:alpha val="43000"/>
                  </a:srgbClr>
                </a:outerShdw>
              </a:effectLst>
            </a:endParaRPr>
          </a:p>
        </p:txBody>
      </p:sp>
      <p:sp>
        <p:nvSpPr>
          <p:cNvPr id="4" name="1 Título"/>
          <p:cNvSpPr>
            <a:spLocks noGrp="1"/>
          </p:cNvSpPr>
          <p:nvPr>
            <p:ph type="title"/>
          </p:nvPr>
        </p:nvSpPr>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s-E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Algoritmo</a:t>
            </a:r>
            <a:endParaRPr lang="es-ES"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40000" lnSpcReduction="20000"/>
            <a:scene3d>
              <a:camera prst="orthographicFront"/>
              <a:lightRig rig="soft" dir="t">
                <a:rot lat="0" lon="0" rev="10800000"/>
              </a:lightRig>
            </a:scene3d>
            <a:sp3d>
              <a:bevelT w="27940" h="12700"/>
              <a:contourClr>
                <a:srgbClr val="DDDDDD"/>
              </a:contourClr>
            </a:sp3d>
          </a:bodyPr>
          <a:lstStyle/>
          <a:p>
            <a:pPr lvl="0"/>
            <a:r>
              <a:rPr lang="es-ES" sz="4300" b="1" spc="150" dirty="0" smtClean="0">
                <a:ln w="11430"/>
                <a:solidFill>
                  <a:srgbClr val="F8F8F8"/>
                </a:solidFill>
                <a:effectLst>
                  <a:outerShdw blurRad="25400" algn="tl" rotWithShape="0">
                    <a:srgbClr val="000000">
                      <a:alpha val="43000"/>
                    </a:srgbClr>
                  </a:outerShdw>
                </a:effectLst>
              </a:rPr>
              <a:t>Quantum: Una variable que representa una rebanada del tiempo servía los paquetes de cada coleta del flujo, que incluye tiempo de transformación de la CPU y tiempo de la transmisión de la red (en el milisegundo). Dejar </a:t>
            </a:r>
            <a:r>
              <a:rPr lang="es-ES" sz="4300" b="1" spc="150" dirty="0" err="1" smtClean="0">
                <a:ln w="11430"/>
                <a:solidFill>
                  <a:srgbClr val="F8F8F8"/>
                </a:solidFill>
                <a:effectLst>
                  <a:outerShdw blurRad="25400" algn="tl" rotWithShape="0">
                    <a:srgbClr val="000000">
                      <a:alpha val="43000"/>
                    </a:srgbClr>
                  </a:outerShdw>
                </a:effectLst>
              </a:rPr>
              <a:t>QðrÞ</a:t>
            </a:r>
            <a:r>
              <a:rPr lang="es-ES" sz="4300" b="1" spc="150" dirty="0" smtClean="0">
                <a:ln w="11430"/>
                <a:solidFill>
                  <a:srgbClr val="F8F8F8"/>
                </a:solidFill>
                <a:effectLst>
                  <a:outerShdw blurRad="25400" algn="tl" rotWithShape="0">
                    <a:srgbClr val="000000">
                      <a:alpha val="43000"/>
                    </a:srgbClr>
                  </a:outerShdw>
                </a:effectLst>
              </a:rPr>
              <a:t> denotar el </a:t>
            </a:r>
            <a:r>
              <a:rPr lang="es-ES" sz="4300" b="1" spc="150" dirty="0" err="1" smtClean="0">
                <a:ln w="11430"/>
                <a:solidFill>
                  <a:srgbClr val="F8F8F8"/>
                </a:solidFill>
                <a:effectLst>
                  <a:outerShdw blurRad="25400" algn="tl" rotWithShape="0">
                    <a:srgbClr val="000000">
                      <a:alpha val="43000"/>
                    </a:srgbClr>
                  </a:outerShdw>
                </a:effectLst>
              </a:rPr>
              <a:t>quántum</a:t>
            </a:r>
            <a:r>
              <a:rPr lang="es-ES" sz="4300" b="1" spc="150" dirty="0" smtClean="0">
                <a:ln w="11430"/>
                <a:solidFill>
                  <a:srgbClr val="F8F8F8"/>
                </a:solidFill>
                <a:effectLst>
                  <a:outerShdw blurRad="25400" algn="tl" rotWithShape="0">
                    <a:srgbClr val="000000">
                      <a:alpha val="43000"/>
                    </a:srgbClr>
                  </a:outerShdw>
                </a:effectLst>
              </a:rPr>
              <a:t> en el R. redondo.</a:t>
            </a:r>
          </a:p>
          <a:p>
            <a:pPr lvl="0"/>
            <a:r>
              <a:rPr lang="es-ES" sz="4300" b="1" spc="150" dirty="0" err="1" smtClean="0">
                <a:ln w="11430"/>
                <a:solidFill>
                  <a:srgbClr val="F8F8F8"/>
                </a:solidFill>
                <a:effectLst>
                  <a:outerShdw blurRad="25400" algn="tl" rotWithShape="0">
                    <a:srgbClr val="000000">
                      <a:alpha val="43000"/>
                    </a:srgbClr>
                  </a:outerShdw>
                </a:effectLst>
              </a:rPr>
              <a:t>Cc</a:t>
            </a:r>
            <a:r>
              <a:rPr lang="es-ES" sz="4300" b="1" spc="150" dirty="0" smtClean="0">
                <a:ln w="11430"/>
                <a:solidFill>
                  <a:srgbClr val="F8F8F8"/>
                </a:solidFill>
                <a:effectLst>
                  <a:outerShdw blurRad="25400" algn="tl" rotWithShape="0">
                    <a:srgbClr val="000000">
                      <a:alpha val="43000"/>
                    </a:srgbClr>
                  </a:outerShdw>
                </a:effectLst>
              </a:rPr>
              <a:t> de ½ i: Acreditar al revés, una variable del estado que represente una rebanada del tiempo para la cual el flujo i merezca estar servido dentro de un específico redondo de programar (en milisegundo). Dejar el </a:t>
            </a:r>
            <a:r>
              <a:rPr lang="es-ES" sz="4300" b="1" spc="150" dirty="0" err="1" smtClean="0">
                <a:ln w="11430"/>
                <a:solidFill>
                  <a:srgbClr val="F8F8F8"/>
                </a:solidFill>
                <a:effectLst>
                  <a:outerShdw blurRad="25400" algn="tl" rotWithShape="0">
                    <a:srgbClr val="000000">
                      <a:alpha val="43000"/>
                    </a:srgbClr>
                  </a:outerShdw>
                </a:effectLst>
              </a:rPr>
              <a:t>ðrÞ</a:t>
            </a:r>
            <a:r>
              <a:rPr lang="es-ES" sz="4300" b="1" spc="150" dirty="0" smtClean="0">
                <a:ln w="11430"/>
                <a:solidFill>
                  <a:srgbClr val="F8F8F8"/>
                </a:solidFill>
                <a:effectLst>
                  <a:outerShdw blurRad="25400" algn="tl" rotWithShape="0">
                    <a:srgbClr val="000000">
                      <a:alpha val="43000"/>
                    </a:srgbClr>
                  </a:outerShdw>
                </a:effectLst>
              </a:rPr>
              <a:t> del ½ i de </a:t>
            </a:r>
            <a:r>
              <a:rPr lang="es-ES" sz="4300" b="1" spc="150" dirty="0" err="1" smtClean="0">
                <a:ln w="11430"/>
                <a:solidFill>
                  <a:srgbClr val="F8F8F8"/>
                </a:solidFill>
                <a:effectLst>
                  <a:outerShdw blurRad="25400" algn="tl" rotWithShape="0">
                    <a:srgbClr val="000000">
                      <a:alpha val="43000"/>
                    </a:srgbClr>
                  </a:outerShdw>
                </a:effectLst>
              </a:rPr>
              <a:t>CCr</a:t>
            </a:r>
            <a:r>
              <a:rPr lang="es-ES" sz="4300" b="1" spc="150" dirty="0" smtClean="0">
                <a:ln w="11430"/>
                <a:solidFill>
                  <a:srgbClr val="F8F8F8"/>
                </a:solidFill>
                <a:effectLst>
                  <a:outerShdw blurRad="25400" algn="tl" rotWithShape="0">
                    <a:srgbClr val="000000">
                      <a:alpha val="43000"/>
                    </a:srgbClr>
                  </a:outerShdw>
                </a:effectLst>
              </a:rPr>
              <a:t> representar el contador del crédito para el flujo i en el R. redondo.</a:t>
            </a:r>
          </a:p>
          <a:p>
            <a:pPr lvl="0"/>
            <a:r>
              <a:rPr lang="es-ES" sz="4300" b="1" spc="150" dirty="0" smtClean="0">
                <a:ln w="11430"/>
                <a:solidFill>
                  <a:srgbClr val="F8F8F8"/>
                </a:solidFill>
                <a:effectLst>
                  <a:outerShdw blurRad="25400" algn="tl" rotWithShape="0">
                    <a:srgbClr val="000000">
                      <a:alpha val="43000"/>
                    </a:srgbClr>
                  </a:outerShdw>
                </a:effectLst>
              </a:rPr>
              <a:t>BW: Anchura de banda del acoplamiento de la transmisión en Mbps </a:t>
            </a:r>
          </a:p>
          <a:p>
            <a:pPr lvl="0"/>
            <a:r>
              <a:rPr lang="es-ES" sz="4300" b="1" spc="150" dirty="0" err="1" smtClean="0">
                <a:ln w="11430"/>
                <a:solidFill>
                  <a:srgbClr val="F8F8F8"/>
                </a:solidFill>
                <a:effectLst>
                  <a:outerShdw blurRad="25400" algn="tl" rotWithShape="0">
                    <a:srgbClr val="000000">
                      <a:alpha val="43000"/>
                    </a:srgbClr>
                  </a:outerShdw>
                </a:effectLst>
              </a:rPr>
              <a:t>EPk</a:t>
            </a:r>
            <a:r>
              <a:rPr lang="es-ES" sz="4300" b="1" spc="150" dirty="0" smtClean="0">
                <a:ln w="11430"/>
                <a:solidFill>
                  <a:srgbClr val="F8F8F8"/>
                </a:solidFill>
                <a:effectLst>
                  <a:outerShdw blurRad="25400" algn="tl" rotWithShape="0">
                    <a:srgbClr val="000000">
                      <a:alpha val="43000"/>
                    </a:srgbClr>
                  </a:outerShdw>
                </a:effectLst>
              </a:rPr>
              <a:t> i: Coste de elaboración estimado del paquete k del flujo i de segundos.</a:t>
            </a:r>
          </a:p>
          <a:p>
            <a:pPr lvl="0"/>
            <a:r>
              <a:rPr lang="es-ES" sz="4300" b="1" spc="150" dirty="0" err="1" smtClean="0">
                <a:ln w="11430"/>
                <a:solidFill>
                  <a:srgbClr val="F8F8F8"/>
                </a:solidFill>
                <a:effectLst>
                  <a:outerShdw blurRad="25400" algn="tl" rotWithShape="0">
                    <a:srgbClr val="000000">
                      <a:alpha val="43000"/>
                    </a:srgbClr>
                  </a:outerShdw>
                </a:effectLst>
              </a:rPr>
              <a:t>Lki</a:t>
            </a:r>
            <a:r>
              <a:rPr lang="es-ES" sz="4300" b="1" spc="150" dirty="0" smtClean="0">
                <a:ln w="11430"/>
                <a:solidFill>
                  <a:srgbClr val="F8F8F8"/>
                </a:solidFill>
                <a:effectLst>
                  <a:outerShdw blurRad="25400" algn="tl" rotWithShape="0">
                    <a:srgbClr val="000000">
                      <a:alpha val="43000"/>
                    </a:srgbClr>
                  </a:outerShdw>
                </a:effectLst>
              </a:rPr>
              <a:t> : Longitud del paquete k del flujo i en pedacitos. </a:t>
            </a:r>
          </a:p>
          <a:p>
            <a:pPr>
              <a:buNone/>
            </a:pPr>
            <a:endParaRPr lang="es-ES" b="1" spc="150" dirty="0">
              <a:ln w="11430"/>
              <a:solidFill>
                <a:srgbClr val="F8F8F8"/>
              </a:solidFill>
              <a:effectLst>
                <a:outerShdw blurRad="25400" algn="tl" rotWithShape="0">
                  <a:srgbClr val="000000">
                    <a:alpha val="43000"/>
                  </a:srgbClr>
                </a:outerShdw>
              </a:effectLst>
            </a:endParaRPr>
          </a:p>
        </p:txBody>
      </p:sp>
      <p:sp>
        <p:nvSpPr>
          <p:cNvPr id="4" name="1 Título"/>
          <p:cNvSpPr>
            <a:spLocks noGrp="1"/>
          </p:cNvSpPr>
          <p:nvPr>
            <p:ph type="title"/>
          </p:nvPr>
        </p:nvSpPr>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s-E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Algoritmo</a:t>
            </a:r>
            <a:endParaRPr lang="es-ES"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0000" lnSpcReduction="20000"/>
            <a:scene3d>
              <a:camera prst="orthographicFront"/>
              <a:lightRig rig="soft" dir="t">
                <a:rot lat="0" lon="0" rev="10800000"/>
              </a:lightRig>
            </a:scene3d>
            <a:sp3d>
              <a:bevelT w="27940" h="12700"/>
              <a:contourClr>
                <a:srgbClr val="DDDDDD"/>
              </a:contourClr>
            </a:sp3d>
          </a:bodyPr>
          <a:lstStyle/>
          <a:p>
            <a:pPr lvl="0"/>
            <a:r>
              <a:rPr lang="es-ES" sz="3200" b="1" spc="150" dirty="0" smtClean="0">
                <a:ln w="11430"/>
                <a:solidFill>
                  <a:srgbClr val="F8F8F8"/>
                </a:solidFill>
                <a:effectLst>
                  <a:outerShdw blurRad="25400" algn="tl" rotWithShape="0">
                    <a:srgbClr val="000000">
                      <a:alpha val="43000"/>
                    </a:srgbClr>
                  </a:outerShdw>
                </a:effectLst>
              </a:rPr>
              <a:t>i: Volver a clasificar según el tamaño el factor de los paquetes en el flujo i. </a:t>
            </a:r>
          </a:p>
          <a:p>
            <a:pPr lvl="0"/>
            <a:r>
              <a:rPr lang="es-ES" sz="3200" b="1" spc="150" dirty="0" err="1" smtClean="0">
                <a:ln w="11430"/>
                <a:solidFill>
                  <a:srgbClr val="F8F8F8"/>
                </a:solidFill>
                <a:effectLst>
                  <a:outerShdw blurRad="25400" algn="tl" rotWithShape="0">
                    <a:srgbClr val="000000">
                      <a:alpha val="43000"/>
                    </a:srgbClr>
                  </a:outerShdw>
                </a:effectLst>
              </a:rPr>
              <a:t>cUL</a:t>
            </a:r>
            <a:r>
              <a:rPr lang="es-ES" sz="3200" b="1" spc="150" dirty="0" smtClean="0">
                <a:ln w="11430"/>
                <a:solidFill>
                  <a:srgbClr val="F8F8F8"/>
                </a:solidFill>
                <a:effectLst>
                  <a:outerShdw blurRad="25400" algn="tl" rotWithShape="0">
                    <a:srgbClr val="000000">
                      <a:alpha val="43000"/>
                    </a:srgbClr>
                  </a:outerShdw>
                </a:effectLst>
              </a:rPr>
              <a:t> t, </a:t>
            </a:r>
            <a:r>
              <a:rPr lang="es-ES" sz="3200" b="1" spc="150" dirty="0" err="1" smtClean="0">
                <a:ln w="11430"/>
                <a:solidFill>
                  <a:srgbClr val="F8F8F8"/>
                </a:solidFill>
                <a:effectLst>
                  <a:outerShdw blurRad="25400" algn="tl" rotWithShape="0">
                    <a:srgbClr val="000000">
                      <a:alpha val="43000"/>
                    </a:srgbClr>
                  </a:outerShdw>
                </a:effectLst>
              </a:rPr>
              <a:t>cLL</a:t>
            </a:r>
            <a:r>
              <a:rPr lang="es-ES" sz="3200" b="1" spc="150" dirty="0" smtClean="0">
                <a:ln w="11430"/>
                <a:solidFill>
                  <a:srgbClr val="F8F8F8"/>
                </a:solidFill>
                <a:effectLst>
                  <a:outerShdw blurRad="25400" algn="tl" rotWithShape="0">
                    <a:srgbClr val="000000">
                      <a:alpha val="43000"/>
                    </a:srgbClr>
                  </a:outerShdw>
                </a:effectLst>
              </a:rPr>
              <a:t> t: Límite superior y más bajo (respectivamente) de la coleta total de la CPU en términos de requisito del tiempo de transformación de la CPU para todos los paquetes en todos los flujos. </a:t>
            </a:r>
          </a:p>
          <a:p>
            <a:pPr lvl="0"/>
            <a:r>
              <a:rPr lang="es-ES" sz="3200" b="1" spc="150" dirty="0" err="1" smtClean="0">
                <a:ln w="11430"/>
                <a:solidFill>
                  <a:srgbClr val="F8F8F8"/>
                </a:solidFill>
                <a:effectLst>
                  <a:outerShdw blurRad="25400" algn="tl" rotWithShape="0">
                    <a:srgbClr val="000000">
                      <a:alpha val="43000"/>
                    </a:srgbClr>
                  </a:outerShdw>
                </a:effectLst>
              </a:rPr>
              <a:t>Ptcki</a:t>
            </a:r>
            <a:r>
              <a:rPr lang="es-ES" sz="3200" b="1" spc="150" dirty="0" smtClean="0">
                <a:ln w="11430"/>
                <a:solidFill>
                  <a:srgbClr val="F8F8F8"/>
                </a:solidFill>
                <a:effectLst>
                  <a:outerShdw blurRad="25400" algn="tl" rotWithShape="0">
                    <a:srgbClr val="000000">
                      <a:alpha val="43000"/>
                    </a:srgbClr>
                  </a:outerShdw>
                </a:effectLst>
              </a:rPr>
              <a:t> : El coste combinado del proceso y de transmisión para el paquete del </a:t>
            </a:r>
            <a:r>
              <a:rPr lang="es-ES" sz="3200" b="1" spc="150" dirty="0" err="1" smtClean="0">
                <a:ln w="11430"/>
                <a:solidFill>
                  <a:srgbClr val="F8F8F8"/>
                </a:solidFill>
                <a:effectLst>
                  <a:outerShdw blurRad="25400" algn="tl" rotWithShape="0">
                    <a:srgbClr val="000000">
                      <a:alpha val="43000"/>
                    </a:srgbClr>
                  </a:outerShdw>
                </a:effectLst>
              </a:rPr>
              <a:t>kth</a:t>
            </a:r>
            <a:r>
              <a:rPr lang="es-ES" sz="3200" b="1" spc="150" dirty="0" smtClean="0">
                <a:ln w="11430"/>
                <a:solidFill>
                  <a:srgbClr val="F8F8F8"/>
                </a:solidFill>
                <a:effectLst>
                  <a:outerShdw blurRad="25400" algn="tl" rotWithShape="0">
                    <a:srgbClr val="000000">
                      <a:alpha val="43000"/>
                    </a:srgbClr>
                  </a:outerShdw>
                </a:effectLst>
              </a:rPr>
              <a:t> del flujo i </a:t>
            </a:r>
          </a:p>
          <a:p>
            <a:pPr lvl="0"/>
            <a:r>
              <a:rPr lang="es-ES" sz="3200" b="1" spc="150" dirty="0" err="1" smtClean="0">
                <a:ln w="11430"/>
                <a:solidFill>
                  <a:srgbClr val="F8F8F8"/>
                </a:solidFill>
                <a:effectLst>
                  <a:outerShdw blurRad="25400" algn="tl" rotWithShape="0">
                    <a:srgbClr val="000000">
                      <a:alpha val="43000"/>
                    </a:srgbClr>
                  </a:outerShdw>
                </a:effectLst>
              </a:rPr>
              <a:t>PtcMax</a:t>
            </a:r>
            <a:r>
              <a:rPr lang="es-ES" sz="3200" b="1" spc="150" dirty="0" smtClean="0">
                <a:ln w="11430"/>
                <a:solidFill>
                  <a:srgbClr val="F8F8F8"/>
                </a:solidFill>
                <a:effectLst>
                  <a:outerShdw blurRad="25400" algn="tl" rotWithShape="0">
                    <a:srgbClr val="000000">
                      <a:alpha val="43000"/>
                    </a:srgbClr>
                  </a:outerShdw>
                </a:effectLst>
              </a:rPr>
              <a:t>: La rebanada máxima permitida del tiempo que un paquete requiere para cubrir la CPU que procesa y la transmisión de la red entre toda fluye (coste total).</a:t>
            </a:r>
          </a:p>
          <a:p>
            <a:endParaRPr lang="es-ES" b="1" spc="150" dirty="0">
              <a:ln w="11430"/>
              <a:solidFill>
                <a:srgbClr val="F8F8F8"/>
              </a:solidFill>
              <a:effectLst>
                <a:outerShdw blurRad="25400" algn="tl" rotWithShape="0">
                  <a:srgbClr val="000000">
                    <a:alpha val="43000"/>
                  </a:srgbClr>
                </a:outerShdw>
              </a:effectLst>
            </a:endParaRPr>
          </a:p>
        </p:txBody>
      </p:sp>
      <p:sp>
        <p:nvSpPr>
          <p:cNvPr id="4" name="1 Título"/>
          <p:cNvSpPr>
            <a:spLocks noGrp="1"/>
          </p:cNvSpPr>
          <p:nvPr>
            <p:ph type="title"/>
          </p:nvPr>
        </p:nvSpPr>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s-E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Algoritmo</a:t>
            </a:r>
            <a:endParaRPr lang="es-ES"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20000"/>
          </a:bodyPr>
          <a:lstStyle/>
          <a:p>
            <a:r>
              <a:rPr lang="es-ES" dirty="0" smtClean="0"/>
              <a:t>. En nuestras comparaciones, escogemos DRR [15], el planificador redondo más popular del </a:t>
            </a:r>
            <a:r>
              <a:rPr lang="es-ES" dirty="0" err="1" smtClean="0"/>
              <a:t>robin</a:t>
            </a:r>
            <a:r>
              <a:rPr lang="es-ES" dirty="0" smtClean="0"/>
              <a:t>, como ejemplo representativo. Observar que DRR no se puede adaptar fácilmente para programar el proceso recurso puesto que requiere el conocimiento de la duración de proceso de cada paquete. Sin embargo, para esta comparación, asumimos que las duraciones exactas de la ejecución para cada paquete están exacto disponibles. El modelo de sistema para tal planificador de la CPU y de la anchura de banda se ilustra en el higo 1b.</a:t>
            </a:r>
            <a:endParaRPr lang="es-ES" dirty="0"/>
          </a:p>
        </p:txBody>
      </p:sp>
      <p:sp>
        <p:nvSpPr>
          <p:cNvPr id="4" name="1 Título"/>
          <p:cNvSpPr>
            <a:spLocks noGrp="1"/>
          </p:cNvSpPr>
          <p:nvPr>
            <p:ph type="title"/>
          </p:nvPr>
        </p:nvSpPr>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s-E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Algoritmo</a:t>
            </a:r>
            <a:endParaRPr lang="es-ES"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55000" lnSpcReduction="20000"/>
          </a:bodyPr>
          <a:lstStyle/>
          <a:p>
            <a:r>
              <a:rPr lang="es-ES" dirty="0" smtClean="0"/>
              <a:t>En este papel, hemos presentado el diseño, la puesta en práctica, y la evaluación de un planificador compuesto de la novela llamado Anchura de banda compuesta y planificador de la CPU (CBCS) para programar dinámico de recursos múltiples. Evaluaciones analíticas de los límites de la complejidad y de la imparcialidad del trabajo para el CBCS el planificador fue presentado. Hemos comparado nuestro planificador con un sistema consistiendo en los planificadores separados para asignar el acoplamiento y el recurso del procesador, que es típico de la mayoría de las rebajadoras hoy. Nuestros resultados analíticos demuestran que CBCS es un planificador bajo ðOð1ÞÞ de la complejidad cuál tiene características mejores de la imparcialidad y de funcionamiento con respecto a una puesta en práctica que consiste en planificadores separados de la complejidad similar. Además, también hemos presentado los resultados de la simulación que corroboran las conclusiones de nuestro análisis. Los resultados del funcionamiento apoyan fuertemente las ventajas de nuestro planificador compuesto para mejorar la ayuda que computa a lo largo de la trayectoria de la expedición sin sacrificar eficacia. </a:t>
            </a:r>
          </a:p>
          <a:p>
            <a:r>
              <a:rPr lang="es-ES" dirty="0" smtClean="0"/>
              <a:t> </a:t>
            </a:r>
          </a:p>
          <a:p>
            <a:endParaRPr lang="es-ES" dirty="0"/>
          </a:p>
        </p:txBody>
      </p:sp>
      <p:sp>
        <p:nvSpPr>
          <p:cNvPr id="4" name="1 Título"/>
          <p:cNvSpPr>
            <a:spLocks noGrp="1"/>
          </p:cNvSpPr>
          <p:nvPr>
            <p:ph type="title"/>
          </p:nvPr>
        </p:nvSpPr>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s-ES"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Conclusion</a:t>
            </a:r>
            <a:endParaRPr lang="es-ES"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55000" lnSpcReduction="20000"/>
          </a:bodyPr>
          <a:lstStyle/>
          <a:p>
            <a:r>
              <a:rPr lang="es-ES" dirty="0" smtClean="0"/>
              <a:t>Con el crecimiento rápido en anchura de banda del acoplamiento, la duración del tiempo que está disponible para una rebajadora para hacer una decisión programar está disminuyendo rápidamente. Por lo tanto, es imprescindible que un algoritmo programar puede ser fácilmente realizable en sistemas verdaderos del hardware. En este papel, desarrollamos una puesta en práctica del mundo real del planificador de CBCS usando un procesador de red del off-</a:t>
            </a:r>
            <a:r>
              <a:rPr lang="es-ES" dirty="0" err="1" smtClean="0"/>
              <a:t>theshelf</a:t>
            </a:r>
            <a:r>
              <a:rPr lang="es-ES" dirty="0" smtClean="0"/>
              <a:t> tal como Intel IXP 2400. Nosotros también las actuales evaluaciones empíricas para destacar mejorado retrasan características de CBCS en comparación con puesta en práctica que consiste en dos planificadores separados de DRR. </a:t>
            </a:r>
          </a:p>
          <a:p>
            <a:r>
              <a:rPr lang="es-ES" dirty="0" smtClean="0"/>
              <a:t>Aun cuando nos hemos centrado en la asignación común del proceso y los recursos de la anchura de banda, nuestro algoritmo se pueden adaptar fácilmente para la asignación común de una combinación de diversos recursos heterogéneos tales como anchura de banda y energía de batería en redes, memoria, y ciclos ad hoc móviles del procesador en rebajadoras.</a:t>
            </a:r>
          </a:p>
          <a:p>
            <a:endParaRPr lang="es-ES" dirty="0"/>
          </a:p>
        </p:txBody>
      </p:sp>
      <p:sp>
        <p:nvSpPr>
          <p:cNvPr id="4" name="1 Título"/>
          <p:cNvSpPr>
            <a:spLocks noGrp="1"/>
          </p:cNvSpPr>
          <p:nvPr>
            <p:ph type="title"/>
          </p:nvPr>
        </p:nvSpPr>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s-ES"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Conclusion</a:t>
            </a:r>
            <a:endParaRPr lang="es-ES"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7500" lnSpcReduction="20000"/>
          </a:bodyPr>
          <a:lstStyle/>
          <a:p>
            <a:pPr lvl="0"/>
            <a:r>
              <a:rPr lang="es-ES" dirty="0" smtClean="0"/>
              <a:t>Planificadores de prioridad clasificados: </a:t>
            </a:r>
            <a:endParaRPr lang="es-ES" dirty="0" smtClean="0"/>
          </a:p>
          <a:p>
            <a:pPr lvl="0"/>
            <a:endParaRPr lang="es-ES" dirty="0" smtClean="0"/>
          </a:p>
          <a:p>
            <a:pPr lvl="0">
              <a:buNone/>
            </a:pPr>
            <a:r>
              <a:rPr lang="es-ES" dirty="0" smtClean="0"/>
              <a:t>Estos </a:t>
            </a:r>
            <a:r>
              <a:rPr lang="es-ES" dirty="0" smtClean="0"/>
              <a:t>planificadores mantienen una variable global conocida como tiempo virtual. A el </a:t>
            </a:r>
            <a:r>
              <a:rPr lang="es-ES" dirty="0" err="1" smtClean="0"/>
              <a:t>timestamp</a:t>
            </a:r>
            <a:r>
              <a:rPr lang="es-ES" dirty="0" smtClean="0"/>
              <a:t> computado en función de esta variable se asocia a cada paquete en el sistema. Los paquetes programar en la orden de aumento de éstos </a:t>
            </a:r>
            <a:r>
              <a:rPr lang="es-ES" dirty="0" err="1" smtClean="0"/>
              <a:t>timestamps</a:t>
            </a:r>
            <a:r>
              <a:rPr lang="es-ES" dirty="0" smtClean="0"/>
              <a:t>. Los ejemplos incluyen WFQ [13], uno mismo Feria registrada que hace cola (SCFQ) [14], y SFQ [4]. La desventaja principal de estos esquemas es que la complejidad del trabajo del por-paquete es una función del número total de los flujos que son servidos por el planificador, cuál los hace duros poner en ejecución en hardware de alta velocidad.</a:t>
            </a:r>
          </a:p>
          <a:p>
            <a:pPr>
              <a:buNone/>
            </a:pPr>
            <a:endParaRPr lang="es-ES" dirty="0"/>
          </a:p>
        </p:txBody>
      </p:sp>
      <p:sp>
        <p:nvSpPr>
          <p:cNvPr id="4" name="1 Título"/>
          <p:cNvSpPr>
            <a:spLocks noGrp="1"/>
          </p:cNvSpPr>
          <p:nvPr>
            <p:ph type="title"/>
          </p:nvPr>
        </p:nvSpPr>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s-E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Planificadores</a:t>
            </a:r>
            <a:endParaRPr lang="es-ES"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7500" lnSpcReduction="20000"/>
          </a:bodyPr>
          <a:lstStyle/>
          <a:p>
            <a:pPr lvl="0"/>
            <a:r>
              <a:rPr lang="es-ES" dirty="0" smtClean="0"/>
              <a:t>Planificadores Round </a:t>
            </a:r>
            <a:r>
              <a:rPr lang="es-ES" dirty="0" err="1" smtClean="0"/>
              <a:t>Robin</a:t>
            </a:r>
            <a:r>
              <a:rPr lang="es-ES" dirty="0" smtClean="0"/>
              <a:t>: En estos esquemas (es decir, </a:t>
            </a:r>
            <a:r>
              <a:rPr lang="es-ES" dirty="0" err="1" smtClean="0"/>
              <a:t>Robin</a:t>
            </a:r>
            <a:r>
              <a:rPr lang="es-ES" dirty="0" smtClean="0"/>
              <a:t> redondo del déficit (DRR) [15], redondo elástico </a:t>
            </a:r>
            <a:r>
              <a:rPr lang="es-ES" dirty="0" err="1" smtClean="0"/>
              <a:t>Robin</a:t>
            </a:r>
            <a:r>
              <a:rPr lang="es-ES" dirty="0" smtClean="0"/>
              <a:t> (ERRAR) [16], etc.), por otra parte, el planificador proporciona oportunidades del servicio a los flujos reservados en un redondo-</a:t>
            </a:r>
            <a:r>
              <a:rPr lang="es-ES" dirty="0" err="1" smtClean="0"/>
              <a:t>robin</a:t>
            </a:r>
            <a:r>
              <a:rPr lang="es-ES" dirty="0" smtClean="0"/>
              <a:t> ordenan y, durante cada oportunidad del servicio, el intento es proveer del flujo una cantidad de servicio proporcional a su parte justa del recurso. Puesto que estos esquemas no requieren clasificar entre los paquetes, sus la complejidad de la puesta en práctica es Oð1Þ, haciéndolos atractivos para la puesta en práctica en rebajadoras de alta velocidad. </a:t>
            </a:r>
          </a:p>
          <a:p>
            <a:endParaRPr lang="es-ES" dirty="0"/>
          </a:p>
        </p:txBody>
      </p:sp>
      <p:sp>
        <p:nvSpPr>
          <p:cNvPr id="4" name="1 Título"/>
          <p:cNvSpPr>
            <a:spLocks noGrp="1"/>
          </p:cNvSpPr>
          <p:nvPr>
            <p:ph type="title"/>
          </p:nvPr>
        </p:nvSpPr>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s-E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Planificadores</a:t>
            </a:r>
            <a:endParaRPr lang="es-ES"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r>
              <a:rPr lang="es-ES" dirty="0" smtClean="0"/>
              <a:t>Todos los esquemas programar discutidos arriba se diseñan para programar solamente un solo recurso, es decir, anchura de banda o recurso del proceso. Aunque la determinación de los tiempos de ejecución para los paquetes por adelantado en un nodo programable se ha identificado como obstáculo importante en el manejo procesando los recursos [5], [8], [17], ningunos de los estudios anteriores proporcionaron una solución en línea generalizada al problema. </a:t>
            </a:r>
          </a:p>
          <a:p>
            <a:endParaRPr lang="es-ES" dirty="0"/>
          </a:p>
        </p:txBody>
      </p:sp>
      <p:sp>
        <p:nvSpPr>
          <p:cNvPr id="4" name="1 Título"/>
          <p:cNvSpPr txBox="1">
            <a:spLocks/>
          </p:cNvSpPr>
          <p:nvPr/>
        </p:nvSpPr>
        <p:spPr>
          <a:xfrm>
            <a:off x="609600" y="427038"/>
            <a:ext cx="7467600" cy="1143000"/>
          </a:xfrm>
          <a:prstGeom prst="rect">
            <a:avLst/>
          </a:prstGeom>
        </p:spPr>
        <p:txBody>
          <a:bodyPr vert="horz" lIns="45720" rIns="45720"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z="4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j-lt"/>
                <a:ea typeface="+mj-ea"/>
                <a:cs typeface="+mj-cs"/>
              </a:rPr>
              <a:t>Nota</a:t>
            </a:r>
            <a:endParaRPr kumimoji="0" lang="es-ES" sz="4600" b="1" i="0" u="none" strike="noStrike" kern="1200" cap="all" spc="0" normalizeH="0" baseline="0" noProof="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s-E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Contribuciones</a:t>
            </a:r>
            <a:endParaRPr lang="es-ES"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2 Marcador de contenido"/>
          <p:cNvSpPr>
            <a:spLocks noGrp="1"/>
          </p:cNvSpPr>
          <p:nvPr>
            <p:ph idx="1"/>
          </p:nvPr>
        </p:nvSpPr>
        <p:spPr>
          <a:xfrm>
            <a:off x="457200" y="1600201"/>
            <a:ext cx="7467600" cy="3829064"/>
          </a:xfrm>
        </p:spPr>
        <p:txBody>
          <a:bodyPr>
            <a:normAutofit/>
          </a:bodyPr>
          <a:lstStyle/>
          <a:p>
            <a:pPr marL="493776" indent="-457200" algn="just"/>
            <a:r>
              <a:rPr lang="es-ES"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Presentamos a una anchura de banda y a procesador compuestos </a:t>
            </a:r>
            <a:r>
              <a:rPr lang="es-ES" sz="20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Composite</a:t>
            </a:r>
            <a:r>
              <a:rPr lang="es-ES"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llamado planificador </a:t>
            </a:r>
            <a:r>
              <a:rPr lang="es-ES" sz="20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Bandwidth</a:t>
            </a:r>
            <a:r>
              <a:rPr lang="es-ES"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y CPU Planificador (CBCS), que puede programar recursos múltiples </a:t>
            </a:r>
            <a:r>
              <a:rPr lang="es-ES" sz="20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adaptante</a:t>
            </a:r>
            <a:r>
              <a:rPr lang="es-ES"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bastante, y eficientemente entre todos los flujos competentes. Nuestro planificador emplea un esquema en línea simple y </a:t>
            </a:r>
            <a:r>
              <a:rPr lang="es-ES" sz="20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adaptante</a:t>
            </a:r>
            <a:r>
              <a:rPr lang="es-ES"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de la predicción llamado SES modificado para determinar los tiempos de ejecución del paquete. CBCS tiene una complejidad del trabajo del por-paquete de O, haciéndolo atractivo para la puesta en práctica en </a:t>
            </a:r>
            <a:r>
              <a:rPr lang="es-ES" sz="20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routers</a:t>
            </a:r>
            <a:r>
              <a:rPr lang="es-ES"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de alta velocidad. </a:t>
            </a:r>
            <a:endParaRPr lang="es-ES" sz="2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550926" indent="-514350">
              <a:buNone/>
            </a:pPr>
            <a:endParaRPr lang="es-ES" dirty="0" smtClean="0"/>
          </a:p>
          <a:p>
            <a:pPr marL="550926" indent="-514350">
              <a:buFont typeface="+mj-lt"/>
              <a:buAutoNum type="arabicPeriod"/>
            </a:pPr>
            <a:endParaRPr lang="es-ES" dirty="0" smtClean="0"/>
          </a:p>
        </p:txBody>
      </p:sp>
      <p:sp>
        <p:nvSpPr>
          <p:cNvPr id="4" name="1 Título"/>
          <p:cNvSpPr>
            <a:spLocks noGrp="1"/>
          </p:cNvSpPr>
          <p:nvPr>
            <p:ph type="title"/>
          </p:nvPr>
        </p:nvSpPr>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s-E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Contribuciones</a:t>
            </a:r>
            <a:endParaRPr lang="es-ES"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5" name="2 Marcador de contenido"/>
          <p:cNvSpPr txBox="1">
            <a:spLocks/>
          </p:cNvSpPr>
          <p:nvPr/>
        </p:nvSpPr>
        <p:spPr>
          <a:xfrm>
            <a:off x="457200" y="1600201"/>
            <a:ext cx="7467600" cy="3829064"/>
          </a:xfrm>
          <a:prstGeom prst="rect">
            <a:avLst/>
          </a:prstGeom>
        </p:spPr>
        <p:txBody>
          <a:bodyPr vert="horz">
            <a:normAutofit lnSpcReduction="10000"/>
          </a:bodyPr>
          <a:lstStyle/>
          <a:p>
            <a:pPr marL="493776" indent="-457200" algn="just">
              <a:spcBef>
                <a:spcPct val="20000"/>
              </a:spcBef>
              <a:buClr>
                <a:schemeClr val="accent1"/>
              </a:buClr>
              <a:buSzPct val="80000"/>
              <a:buFont typeface="Wingdings 2"/>
              <a:buChar char=""/>
            </a:pPr>
            <a:r>
              <a:rPr lang="es-ES" sz="2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Este papel también deriva analíticamente a pariente la imparcialidad limita (FB) de CBCS, un métrico popular para evaluación de las características de la imparcialidad. Finalmente, la complejidad a lo peor del trabajo, un métrico que destaca la eficacia de CBCS, se evalúa. Nuestro análisis demuestra que CBCS tiene características mejores de la imparcialidad y a un estado latente perceptiblemente más bajo limita con respecto a planificadores separados de la CPU y de la anchura de banda. Simulación evaluaciones basadas para confirmar nuestro analítico los resultados también se presentan. </a:t>
            </a:r>
          </a:p>
          <a:p>
            <a:pPr marL="493776" marR="0" lvl="0" indent="-457200" algn="just"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s-ES" sz="2000" b="1" i="0" u="none" strike="noStrike" kern="1200" cap="none" spc="50" normalizeH="0" baseline="0" noProof="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s-E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Contribuciones</a:t>
            </a:r>
            <a:endParaRPr lang="es-ES"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5" name="2 Marcador de contenido"/>
          <p:cNvSpPr txBox="1">
            <a:spLocks noGrp="1"/>
          </p:cNvSpPr>
          <p:nvPr>
            <p:ph idx="1"/>
          </p:nvPr>
        </p:nvSpPr>
        <p:spPr>
          <a:prstGeom prst="rect">
            <a:avLst/>
          </a:prstGeom>
        </p:spPr>
        <p:txBody>
          <a:bodyPr vert="horz">
            <a:normAutofit/>
          </a:bodyPr>
          <a:lstStyle/>
          <a:p>
            <a:pPr lvl="0"/>
            <a:r>
              <a:rPr lang="es-ES" sz="2000" dirty="0" smtClean="0"/>
              <a:t>El FB es una medida de la imparcialidad que destaca el funcionamiento a lo peor del planificador. , Sin embargo, no captura exactamente el comportamiento del planificador bajo circunstancias normales. Utilizamos a índice llamado métrico de </a:t>
            </a:r>
            <a:r>
              <a:rPr lang="es-ES" sz="2000" dirty="0" err="1" smtClean="0"/>
              <a:t>Gini</a:t>
            </a:r>
            <a:r>
              <a:rPr lang="es-ES" sz="2000" dirty="0" smtClean="0"/>
              <a:t>, prestado del campo de la economía, comparativamente para juzgar la imparcialidad instantánea alcanzada por CBCS. Los resultados de la simulación para demostrar la imparcialidad instantánea mejorada de CBCS también se presentan.</a:t>
            </a:r>
          </a:p>
          <a:p>
            <a:pPr marL="493776" marR="0" lvl="0" indent="-457200" algn="just"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s-ES" sz="2000" b="1" i="0" u="none" strike="noStrike" kern="1200" cap="none" spc="50" normalizeH="0" baseline="0" noProof="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0000" lnSpcReduction="20000"/>
          </a:bodyPr>
          <a:lstStyle/>
          <a:p>
            <a:pPr lvl="0"/>
            <a:r>
              <a:rPr lang="es-ES" sz="29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Al aumento rápido en calidad de la transmisión se liga, la facilidad con la cual un planificador puede estar se pone en ejecución en sistemas verdaderos del hardware extremadamente crucial. Demostramos que nuestro planificador se puede poner en ejecución fácilmente en una red disponible procesador tal como el tablero de Intel IXP 2400. resultados experimentales extensos del IXP2400 toque de luz de la puesta en práctica la eficacia y el alto rendimiento de este algoritmo en un del mundo real sistema. Al mejor de nuestro conocimiento, éste es una de las primeras puestas en práctica del </a:t>
            </a:r>
            <a:r>
              <a:rPr lang="es-ES" sz="29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public</a:t>
            </a:r>
            <a:r>
              <a:rPr lang="es-ES" sz="29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a:t>
            </a:r>
            <a:r>
              <a:rPr lang="es-ES" sz="29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domain</a:t>
            </a:r>
            <a:r>
              <a:rPr lang="es-ES" sz="29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de tal sistema y contamos con que éste genere muchos de interés en la comunidad de investigación y se abrirá avenidas para la investigación futura. </a:t>
            </a:r>
          </a:p>
          <a:p>
            <a:pPr>
              <a:buNone/>
            </a:pPr>
            <a:endParaRPr lang="es-ES" dirty="0"/>
          </a:p>
        </p:txBody>
      </p:sp>
      <p:sp>
        <p:nvSpPr>
          <p:cNvPr id="4" name="1 Título"/>
          <p:cNvSpPr>
            <a:spLocks noGrp="1"/>
          </p:cNvSpPr>
          <p:nvPr>
            <p:ph type="title"/>
          </p:nvPr>
        </p:nvSpPr>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s-E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Contribuciones</a:t>
            </a:r>
            <a:endParaRPr lang="es-ES"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62500" lnSpcReduction="20000"/>
            <a:scene3d>
              <a:camera prst="orthographicFront"/>
              <a:lightRig rig="soft" dir="t">
                <a:rot lat="0" lon="0" rev="10800000"/>
              </a:lightRig>
            </a:scene3d>
            <a:sp3d>
              <a:bevelT w="27940" h="12700"/>
              <a:contourClr>
                <a:srgbClr val="DDDDDD"/>
              </a:contourClr>
            </a:sp3d>
          </a:bodyPr>
          <a:lstStyle/>
          <a:p>
            <a:r>
              <a:rPr lang="es-ES" b="1" spc="150" dirty="0" smtClean="0">
                <a:ln w="11430"/>
                <a:solidFill>
                  <a:srgbClr val="F8F8F8"/>
                </a:solidFill>
                <a:effectLst>
                  <a:outerShdw blurRad="25400" algn="tl" rotWithShape="0">
                    <a:srgbClr val="000000">
                      <a:alpha val="43000"/>
                    </a:srgbClr>
                  </a:outerShdw>
                </a:effectLst>
              </a:rPr>
              <a:t>Descripción del algoritmo de CBCS Primero comenzamos brevemente describiendo el modelo de sistema usado en nuestro trabajo. Según las indicaciones del higo 1a, un sistema de N fluye parte un procesador y un acoplamiento. Los paquetes de cada flujo son primeros procesado por el procesador y después transmitido sobre el acoplamiento de la salida. La asignación común del proceso y el recurso de la anchura de banda es logrado por el compuesto el planificador que selecciona un paquete de la entrada protege y pasos él sobre la CPU para procesar. Ninguna acción programar ocurre después de procesar; los paquetes procesado por la CPU se almacenan en el almacenador intermediario en medio el procesador y el acoplamiento y se transmiten en un </a:t>
            </a:r>
            <a:r>
              <a:rPr lang="es-ES" b="1" spc="150" dirty="0" err="1" smtClean="0">
                <a:ln w="11430"/>
                <a:solidFill>
                  <a:srgbClr val="F8F8F8"/>
                </a:solidFill>
                <a:effectLst>
                  <a:outerShdw blurRad="25400" algn="tl" rotWithShape="0">
                    <a:srgbClr val="000000">
                      <a:alpha val="43000"/>
                    </a:srgbClr>
                  </a:outerShdw>
                </a:effectLst>
              </a:rPr>
              <a:t>firstcome</a:t>
            </a:r>
            <a:r>
              <a:rPr lang="es-ES" b="1" spc="150" dirty="0" smtClean="0">
                <a:ln w="11430"/>
                <a:solidFill>
                  <a:srgbClr val="F8F8F8"/>
                </a:solidFill>
                <a:effectLst>
                  <a:outerShdw blurRad="25400" algn="tl" rotWithShape="0">
                    <a:srgbClr val="000000">
                      <a:alpha val="43000"/>
                    </a:srgbClr>
                  </a:outerShdw>
                </a:effectLst>
              </a:rPr>
              <a:t>- primero sirven orden. El planificador de CBCS se basa en principios usados en DRR [15]. </a:t>
            </a:r>
          </a:p>
          <a:p>
            <a:endParaRPr lang="es-ES" b="1" spc="150" dirty="0">
              <a:ln w="11430"/>
              <a:solidFill>
                <a:srgbClr val="F8F8F8"/>
              </a:solidFill>
              <a:effectLst>
                <a:outerShdw blurRad="25400" algn="tl" rotWithShape="0">
                  <a:srgbClr val="000000">
                    <a:alpha val="43000"/>
                  </a:srgbClr>
                </a:outerShdw>
              </a:effectLst>
            </a:endParaRPr>
          </a:p>
        </p:txBody>
      </p:sp>
      <p:sp>
        <p:nvSpPr>
          <p:cNvPr id="4" name="1 Título"/>
          <p:cNvSpPr>
            <a:spLocks noGrp="1"/>
          </p:cNvSpPr>
          <p:nvPr>
            <p:ph type="title"/>
          </p:nvPr>
        </p:nvSpPr>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s-E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Algoritmo</a:t>
            </a:r>
            <a:endParaRPr lang="es-ES"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sld>
</file>

<file path=ppt/theme/theme1.xml><?xml version="1.0" encoding="utf-8"?>
<a:theme xmlns:a="http://schemas.openxmlformats.org/drawingml/2006/main" name="Técnic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174</TotalTime>
  <Words>1711</Words>
  <Application>Microsoft Office PowerPoint</Application>
  <PresentationFormat>Presentación en pantalla (4:3)</PresentationFormat>
  <Paragraphs>46</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Técnico</vt:lpstr>
      <vt:lpstr>Paper Design, Analysis, and Implementation of a Novel Low Complexity Scheduler for Joint Resource Allocation</vt:lpstr>
      <vt:lpstr>Planificadores</vt:lpstr>
      <vt:lpstr>Planificadores</vt:lpstr>
      <vt:lpstr>Diapositiva 4</vt:lpstr>
      <vt:lpstr>Contribuciones</vt:lpstr>
      <vt:lpstr>Contribuciones</vt:lpstr>
      <vt:lpstr>Contribuciones</vt:lpstr>
      <vt:lpstr>Contribuciones</vt:lpstr>
      <vt:lpstr>Algoritmo</vt:lpstr>
      <vt:lpstr>Algoritmo</vt:lpstr>
      <vt:lpstr>Algoritmo</vt:lpstr>
      <vt:lpstr>Algoritmo</vt:lpstr>
      <vt:lpstr>Algoritmo</vt:lpstr>
      <vt:lpstr>Conclusion</vt:lpstr>
      <vt:lpstr>Conclusion</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análisis, y puesta en práctica de un planificador bajo de la complejidad de una Nueva asignación de recurso común </dc:title>
  <dc:creator>User</dc:creator>
  <cp:lastModifiedBy>User</cp:lastModifiedBy>
  <cp:revision>19</cp:revision>
  <dcterms:created xsi:type="dcterms:W3CDTF">2007-06-25T04:49:41Z</dcterms:created>
  <dcterms:modified xsi:type="dcterms:W3CDTF">2007-06-25T19:59:01Z</dcterms:modified>
</cp:coreProperties>
</file>