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2" r:id="rId7"/>
    <p:sldId id="261"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8" name="7 Marcador de número de diapositiva"/>
          <p:cNvSpPr>
            <a:spLocks noGrp="1"/>
          </p:cNvSpPr>
          <p:nvPr>
            <p:ph type="sldNum" sz="quarter" idx="11"/>
          </p:nvPr>
        </p:nvSpPr>
        <p:spPr/>
        <p:txBody>
          <a:bodyPr/>
          <a:lstStyle/>
          <a:p>
            <a:fld id="{AC011977-6097-4DB2-BC7D-9CA0E51BB0BF}"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EDA621B-4DDA-4394-9226-DB2ACCBAA54A}" type="datetimeFigureOut">
              <a:rPr lang="es-ES" smtClean="0"/>
              <a:pPr/>
              <a:t>12/02/2009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AC011977-6097-4DB2-BC7D-9CA0E51BB0B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2EDA621B-4DDA-4394-9226-DB2ACCBAA54A}" type="datetimeFigureOut">
              <a:rPr lang="es-ES" smtClean="0"/>
              <a:pPr/>
              <a:t>12/02/2009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C011977-6097-4DB2-BC7D-9CA0E51BB0B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EDA621B-4DDA-4394-9226-DB2ACCBAA54A}" type="datetimeFigureOut">
              <a:rPr lang="es-ES" smtClean="0"/>
              <a:pPr/>
              <a:t>12/02/2009</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C011977-6097-4DB2-BC7D-9CA0E51BB0BF}"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ki/TCP_IP" TargetMode="External"/><Relationship Id="rId2" Type="http://schemas.openxmlformats.org/officeDocument/2006/relationships/hyperlink" Target="http://ocw.uis.edu.co/tecnologias-de-informacion-y-comunicacion-tics/tcp-ip/InternetProtocolosServicios/mapas/capas-modelotcpip1.htm" TargetMode="External"/><Relationship Id="rId1" Type="http://schemas.openxmlformats.org/officeDocument/2006/relationships/slideLayout" Target="../slideLayouts/slideLayout2.xml"/><Relationship Id="rId4" Type="http://schemas.openxmlformats.org/officeDocument/2006/relationships/hyperlink" Target="http://usuarios.lycos.es/janjo/janjo1.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IP" TargetMode="External"/><Relationship Id="rId2" Type="http://schemas.openxmlformats.org/officeDocument/2006/relationships/hyperlink" Target="http://es.wikipedia.org/wiki/TC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Estados_Unidos" TargetMode="External"/><Relationship Id="rId2" Type="http://schemas.openxmlformats.org/officeDocument/2006/relationships/hyperlink" Target="http://es.wikipedia.org/wiki/1972" TargetMode="External"/><Relationship Id="rId1" Type="http://schemas.openxmlformats.org/officeDocument/2006/relationships/slideLayout" Target="../slideLayouts/slideLayout2.xml"/><Relationship Id="rId6" Type="http://schemas.openxmlformats.org/officeDocument/2006/relationships/hyperlink" Target="http://es.wikipedia.org/wiki/Ordenador" TargetMode="External"/><Relationship Id="rId5" Type="http://schemas.openxmlformats.org/officeDocument/2006/relationships/hyperlink" Target="http://es.wikipedia.org/wiki/Protocolo" TargetMode="External"/><Relationship Id="rId4" Type="http://schemas.openxmlformats.org/officeDocument/2006/relationships/hyperlink" Target="http://es.wikipedia.org/wiki/ARPA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s.wikipedia.org/wiki/Inter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IPX/SPX" TargetMode="External"/><Relationship Id="rId2" Type="http://schemas.openxmlformats.org/officeDocument/2006/relationships/hyperlink" Target="http://es.wikipedia.org/wiki/NetBEU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1214422"/>
            <a:ext cx="6480048" cy="2786082"/>
          </a:xfrm>
        </p:spPr>
        <p:txBody>
          <a:bodyPr>
            <a:noAutofit/>
          </a:bodyPr>
          <a:lstStyle/>
          <a:p>
            <a:pPr algn="ctr"/>
            <a:r>
              <a:rPr sz="8000" smtClean="0"/>
              <a:t>Protocolo TCP IP</a:t>
            </a:r>
            <a:endParaRPr lang="es-ES"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4282" y="1214422"/>
            <a:ext cx="8501122" cy="3447098"/>
          </a:xfrm>
          <a:prstGeom prst="rect">
            <a:avLst/>
          </a:prstGeom>
          <a:noFill/>
        </p:spPr>
        <p:txBody>
          <a:bodyPr wrap="square" rtlCol="0">
            <a:spAutoFit/>
          </a:bodyPr>
          <a:lstStyle/>
          <a:p>
            <a:pPr algn="just"/>
            <a:endParaRPr lang="es-ES" dirty="0" smtClean="0"/>
          </a:p>
          <a:p>
            <a:pPr algn="just"/>
            <a:endParaRPr lang="es-ES" dirty="0" smtClean="0"/>
          </a:p>
          <a:p>
            <a:pPr algn="just"/>
            <a:endParaRPr lang="es-ES" dirty="0"/>
          </a:p>
          <a:p>
            <a:pPr algn="just"/>
            <a:r>
              <a:rPr lang="es-ES" dirty="0" smtClean="0">
                <a:hlinkClick r:id="rId2"/>
              </a:rPr>
              <a:t>http://ocw.uis.edu.co/tecnologias-de-informacion-y-comunicacion-tics/tcp-ip/InternetProtocolosServicios/mapas/capas-modelotcpip1.htm</a:t>
            </a:r>
            <a:r>
              <a:rPr lang="es-ES" dirty="0" smtClean="0"/>
              <a:t>.</a:t>
            </a:r>
          </a:p>
          <a:p>
            <a:pPr algn="just"/>
            <a:endParaRPr lang="es-MX" dirty="0"/>
          </a:p>
          <a:p>
            <a:pPr algn="just"/>
            <a:r>
              <a:rPr lang="es-ES" dirty="0" smtClean="0">
                <a:hlinkClick r:id="rId3"/>
              </a:rPr>
              <a:t>http://es.wikipedia.org/wiki/TCP_IP</a:t>
            </a:r>
            <a:endParaRPr lang="es-ES" dirty="0" smtClean="0"/>
          </a:p>
          <a:p>
            <a:pPr algn="just"/>
            <a:endParaRPr lang="es-MX" dirty="0"/>
          </a:p>
          <a:p>
            <a:pPr algn="just"/>
            <a:r>
              <a:rPr lang="es-ES" dirty="0" smtClean="0">
                <a:hlinkClick r:id="rId4"/>
              </a:rPr>
              <a:t>http://usuarios.lycos.es/janjo/janjo1.html</a:t>
            </a:r>
            <a:endParaRPr lang="es-ES" dirty="0" smtClean="0"/>
          </a:p>
          <a:p>
            <a:pPr algn="just"/>
            <a:endParaRPr lang="es-ES" dirty="0" smtClean="0"/>
          </a:p>
          <a:p>
            <a:endParaRPr lang="es-ES" dirty="0" smtClean="0"/>
          </a:p>
          <a:p>
            <a:pPr lvl="1" algn="just"/>
            <a:endParaRPr lang="es-ES" sz="2000" dirty="0" smtClean="0"/>
          </a:p>
        </p:txBody>
      </p:sp>
      <p:sp>
        <p:nvSpPr>
          <p:cNvPr id="6" name="1 Título"/>
          <p:cNvSpPr>
            <a:spLocks noGrp="1"/>
          </p:cNvSpPr>
          <p:nvPr>
            <p:ph type="title"/>
          </p:nvPr>
        </p:nvSpPr>
        <p:spPr>
          <a:xfrm>
            <a:off x="457200" y="274638"/>
            <a:ext cx="7467600" cy="1143000"/>
          </a:xfrm>
        </p:spPr>
        <p:txBody>
          <a:bodyPr/>
          <a:lstStyle/>
          <a:p>
            <a:r>
              <a:rPr lang="es-MX" dirty="0" smtClean="0"/>
              <a:t>Bibliografía</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Acrónimo</a:t>
            </a:r>
            <a:r>
              <a:rPr lang="en-US" dirty="0" smtClean="0"/>
              <a:t>.</a:t>
            </a:r>
            <a:endParaRPr lang="es-ES" dirty="0"/>
          </a:p>
        </p:txBody>
      </p:sp>
      <p:sp>
        <p:nvSpPr>
          <p:cNvPr id="3" name="2 Marcador de contenido"/>
          <p:cNvSpPr>
            <a:spLocks noGrp="1"/>
          </p:cNvSpPr>
          <p:nvPr>
            <p:ph idx="1"/>
          </p:nvPr>
        </p:nvSpPr>
        <p:spPr/>
        <p:txBody>
          <a:bodyPr>
            <a:normAutofit/>
          </a:bodyPr>
          <a:lstStyle/>
          <a:p>
            <a:pPr algn="just">
              <a:buNone/>
            </a:pPr>
            <a:r>
              <a:rPr lang="es-ES" dirty="0" smtClean="0"/>
              <a:t>    </a:t>
            </a:r>
          </a:p>
          <a:p>
            <a:pPr algn="just">
              <a:buNone/>
            </a:pPr>
            <a:r>
              <a:rPr lang="es-ES" dirty="0" smtClean="0"/>
              <a:t>    El nombre TCP / IP proviene de la </a:t>
            </a:r>
            <a:r>
              <a:rPr lang="es-ES" dirty="0" err="1" smtClean="0"/>
              <a:t>union</a:t>
            </a:r>
            <a:r>
              <a:rPr lang="es-ES" dirty="0" smtClean="0"/>
              <a:t> de dos protocolos importantes, el </a:t>
            </a:r>
            <a:r>
              <a:rPr lang="es-ES" i="1" dirty="0" err="1" smtClean="0"/>
              <a:t>Transmission</a:t>
            </a:r>
            <a:r>
              <a:rPr lang="es-ES" i="1" dirty="0" smtClean="0"/>
              <a:t> Control </a:t>
            </a:r>
            <a:r>
              <a:rPr lang="es-ES" i="1" dirty="0" err="1" smtClean="0"/>
              <a:t>Protocol</a:t>
            </a:r>
            <a:r>
              <a:rPr lang="es-ES" i="1" dirty="0" smtClean="0"/>
              <a:t> (</a:t>
            </a:r>
            <a:r>
              <a:rPr lang="es-ES" i="1" dirty="0" smtClean="0">
                <a:hlinkClick r:id="rId2" tooltip="TCP"/>
              </a:rPr>
              <a:t>TCP</a:t>
            </a:r>
            <a:r>
              <a:rPr lang="es-ES" i="1" dirty="0" smtClean="0"/>
              <a:t>)</a:t>
            </a:r>
            <a:r>
              <a:rPr lang="es-ES" dirty="0" smtClean="0"/>
              <a:t> y el </a:t>
            </a:r>
            <a:r>
              <a:rPr lang="es-ES" i="1" dirty="0" smtClean="0"/>
              <a:t>Internet </a:t>
            </a:r>
            <a:r>
              <a:rPr lang="es-ES" i="1" dirty="0" err="1" smtClean="0"/>
              <a:t>Protocol</a:t>
            </a:r>
            <a:r>
              <a:rPr lang="es-ES" dirty="0" smtClean="0"/>
              <a:t> (</a:t>
            </a:r>
            <a:r>
              <a:rPr lang="es-ES" dirty="0" smtClean="0">
                <a:hlinkClick r:id="rId3" tooltip="IP"/>
              </a:rPr>
              <a:t>IP</a:t>
            </a:r>
            <a:r>
              <a:rPr lang="es-ES" dirty="0" smtClean="0"/>
              <a:t>).</a:t>
            </a:r>
          </a:p>
          <a:p>
            <a:endParaRPr lang="es-ES" dirty="0" smtClean="0"/>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57224" y="1785926"/>
            <a:ext cx="7143800" cy="3170099"/>
          </a:xfrm>
          <a:prstGeom prst="rect">
            <a:avLst/>
          </a:prstGeom>
          <a:noFill/>
        </p:spPr>
        <p:txBody>
          <a:bodyPr wrap="square" rtlCol="0">
            <a:spAutoFit/>
          </a:bodyPr>
          <a:lstStyle/>
          <a:p>
            <a:endParaRPr lang="es-ES" sz="2000" dirty="0" smtClean="0"/>
          </a:p>
          <a:p>
            <a:r>
              <a:rPr lang="es-ES" sz="2000" dirty="0" smtClean="0"/>
              <a:t>TCP / IP fue desarrollado y demostrado por primera vez en </a:t>
            </a:r>
            <a:r>
              <a:rPr lang="es-ES" sz="2000" dirty="0" smtClean="0">
                <a:hlinkClick r:id="rId2" tooltip="1972"/>
              </a:rPr>
              <a:t>1972</a:t>
            </a:r>
            <a:r>
              <a:rPr lang="es-ES" sz="2000" dirty="0" smtClean="0"/>
              <a:t> por el departamento de defensa de los </a:t>
            </a:r>
            <a:r>
              <a:rPr lang="es-ES" sz="2000" dirty="0" smtClean="0">
                <a:hlinkClick r:id="rId3" tooltip="Estados Unidos"/>
              </a:rPr>
              <a:t>Estados Unidos</a:t>
            </a:r>
            <a:r>
              <a:rPr lang="es-ES" sz="2000" dirty="0" smtClean="0"/>
              <a:t>, ejecutándolo en el </a:t>
            </a:r>
            <a:r>
              <a:rPr lang="es-ES" sz="2000" dirty="0" smtClean="0">
                <a:hlinkClick r:id="rId4" tooltip="ARPANET"/>
              </a:rPr>
              <a:t>ARPANET</a:t>
            </a:r>
            <a:r>
              <a:rPr lang="es-ES" sz="2000" dirty="0" smtClean="0"/>
              <a:t>, una red de área extensa del departamento de defensa.</a:t>
            </a:r>
          </a:p>
          <a:p>
            <a:endParaRPr lang="es-ES" sz="2000" dirty="0" smtClean="0"/>
          </a:p>
          <a:p>
            <a:endParaRPr lang="es-ES" sz="2000" dirty="0"/>
          </a:p>
          <a:p>
            <a:r>
              <a:rPr lang="es-ES" sz="2000" b="1" dirty="0" smtClean="0"/>
              <a:t>TCP/IP</a:t>
            </a:r>
            <a:r>
              <a:rPr lang="es-ES" sz="2000" dirty="0" smtClean="0"/>
              <a:t> es un conjunto de </a:t>
            </a:r>
            <a:r>
              <a:rPr lang="es-ES" sz="2000" dirty="0" smtClean="0">
                <a:hlinkClick r:id="rId5" tooltip="Protocolo"/>
              </a:rPr>
              <a:t>protocolos</a:t>
            </a:r>
            <a:r>
              <a:rPr lang="es-ES" sz="2000" dirty="0" smtClean="0"/>
              <a:t> de comunicaciones que definen cómo se pueden comunicar entre sí </a:t>
            </a:r>
            <a:r>
              <a:rPr lang="es-ES" sz="2000" dirty="0" smtClean="0">
                <a:hlinkClick r:id="rId6" tooltip="Ordenador"/>
              </a:rPr>
              <a:t>ordenadores</a:t>
            </a:r>
            <a:r>
              <a:rPr lang="es-ES" sz="2000" dirty="0" smtClean="0"/>
              <a:t> y otros dispositivos de distinto tipo.</a:t>
            </a:r>
            <a:endParaRPr lang="es-ES" sz="2000" dirty="0"/>
          </a:p>
        </p:txBody>
      </p:sp>
      <p:sp>
        <p:nvSpPr>
          <p:cNvPr id="6" name="1 Título"/>
          <p:cNvSpPr>
            <a:spLocks noGrp="1"/>
          </p:cNvSpPr>
          <p:nvPr>
            <p:ph type="title"/>
          </p:nvPr>
        </p:nvSpPr>
        <p:spPr>
          <a:xfrm>
            <a:off x="457200" y="274638"/>
            <a:ext cx="7467600" cy="1143000"/>
          </a:xfrm>
        </p:spPr>
        <p:txBody>
          <a:bodyPr/>
          <a:lstStyle/>
          <a:p>
            <a:r>
              <a:rPr lang="es-MX" dirty="0" smtClean="0"/>
              <a:t>Creación y Uso.</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57224" y="1785926"/>
            <a:ext cx="7143800" cy="3416320"/>
          </a:xfrm>
          <a:prstGeom prst="rect">
            <a:avLst/>
          </a:prstGeom>
          <a:noFill/>
        </p:spPr>
        <p:txBody>
          <a:bodyPr wrap="square" rtlCol="0">
            <a:spAutoFit/>
          </a:bodyPr>
          <a:lstStyle/>
          <a:p>
            <a:pPr algn="just">
              <a:buNone/>
            </a:pPr>
            <a:r>
              <a:rPr lang="es-ES" sz="2400" dirty="0" smtClean="0"/>
              <a:t>Es un conjunto básico de </a:t>
            </a:r>
            <a:r>
              <a:rPr lang="es-ES" sz="2400" dirty="0" smtClean="0"/>
              <a:t>protocolos  </a:t>
            </a:r>
            <a:r>
              <a:rPr lang="es-ES" sz="2400" dirty="0" smtClean="0"/>
              <a:t>de comunicación de </a:t>
            </a:r>
            <a:r>
              <a:rPr lang="es-ES" sz="2400" dirty="0" smtClean="0"/>
              <a:t>Internet, </a:t>
            </a:r>
            <a:r>
              <a:rPr lang="es-ES" sz="2400" i="1" dirty="0" smtClean="0"/>
              <a:t>que cubren los distintos niveles del modelo OSI.</a:t>
            </a:r>
            <a:r>
              <a:rPr lang="es-ES" sz="2400" dirty="0" smtClean="0"/>
              <a:t>, </a:t>
            </a:r>
            <a:r>
              <a:rPr lang="es-ES" sz="2400" dirty="0" smtClean="0"/>
              <a:t>que permiten la transmisión de información en redes de computadoras. Todos juntos llegan a ser más de 100 protocolos diferentes definidos, algunos de ellos son HTTP, FTP para transferencia de archivos, SMTP y POP para correo, entre otros.</a:t>
            </a:r>
          </a:p>
          <a:p>
            <a:pPr algn="just"/>
            <a:endParaRPr lang="es-ES" sz="2400" dirty="0" smtClean="0"/>
          </a:p>
        </p:txBody>
      </p:sp>
      <p:sp>
        <p:nvSpPr>
          <p:cNvPr id="6" name="1 Título"/>
          <p:cNvSpPr>
            <a:spLocks noGrp="1"/>
          </p:cNvSpPr>
          <p:nvPr>
            <p:ph type="title"/>
          </p:nvPr>
        </p:nvSpPr>
        <p:spPr>
          <a:xfrm>
            <a:off x="457200" y="274638"/>
            <a:ext cx="7467600" cy="1143000"/>
          </a:xfrm>
        </p:spPr>
        <p:txBody>
          <a:bodyPr/>
          <a:lstStyle/>
          <a:p>
            <a:r>
              <a:rPr lang="es-MX" dirty="0" smtClean="0"/>
              <a:t>Descripción.</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85786" y="1571612"/>
            <a:ext cx="7143800" cy="2308324"/>
          </a:xfrm>
          <a:prstGeom prst="rect">
            <a:avLst/>
          </a:prstGeom>
          <a:noFill/>
        </p:spPr>
        <p:txBody>
          <a:bodyPr wrap="square" rtlCol="0">
            <a:spAutoFit/>
          </a:bodyPr>
          <a:lstStyle/>
          <a:p>
            <a:pPr algn="just"/>
            <a:r>
              <a:rPr lang="es-ES" sz="2400" dirty="0" smtClean="0"/>
              <a:t>Los </a:t>
            </a:r>
            <a:r>
              <a:rPr lang="es-ES" sz="2400" dirty="0" smtClean="0"/>
              <a:t>dos protocolos más importantes son el TCP </a:t>
            </a:r>
            <a:r>
              <a:rPr lang="es-ES" sz="2400" dirty="0" smtClean="0"/>
              <a:t>y </a:t>
            </a:r>
            <a:r>
              <a:rPr lang="es-ES" sz="2400" dirty="0" smtClean="0"/>
              <a:t>el </a:t>
            </a:r>
            <a:r>
              <a:rPr lang="es-ES" sz="2400" dirty="0" smtClean="0"/>
              <a:t>IP, que </a:t>
            </a:r>
            <a:r>
              <a:rPr lang="es-ES" sz="2400" dirty="0" smtClean="0"/>
              <a:t>son los que dan nombre al conjunto. La arquitectura del TCP/IP consta de cinco niveles o capas en las que se agrupan los protocolos, y que se relacionan con los niveles OSI de la siguiente manera:</a:t>
            </a:r>
          </a:p>
        </p:txBody>
      </p:sp>
      <p:sp>
        <p:nvSpPr>
          <p:cNvPr id="6" name="1 Título"/>
          <p:cNvSpPr>
            <a:spLocks noGrp="1"/>
          </p:cNvSpPr>
          <p:nvPr>
            <p:ph type="title"/>
          </p:nvPr>
        </p:nvSpPr>
        <p:spPr>
          <a:xfrm>
            <a:off x="457200" y="274638"/>
            <a:ext cx="7467600" cy="1143000"/>
          </a:xfrm>
        </p:spPr>
        <p:txBody>
          <a:bodyPr/>
          <a:lstStyle/>
          <a:p>
            <a:r>
              <a:rPr lang="es-MX" dirty="0" smtClean="0"/>
              <a:t>Arquitectura.</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85786" y="1500174"/>
            <a:ext cx="7143800" cy="3416320"/>
          </a:xfrm>
          <a:prstGeom prst="rect">
            <a:avLst/>
          </a:prstGeom>
          <a:noFill/>
        </p:spPr>
        <p:txBody>
          <a:bodyPr wrap="square" rtlCol="0">
            <a:spAutoFit/>
          </a:bodyPr>
          <a:lstStyle/>
          <a:p>
            <a:pPr algn="just"/>
            <a:endParaRPr lang="es-ES" dirty="0" smtClean="0"/>
          </a:p>
          <a:p>
            <a:pPr lvl="1" algn="just"/>
            <a:r>
              <a:rPr lang="es-ES" dirty="0"/>
              <a:t>1</a:t>
            </a:r>
            <a:r>
              <a:rPr lang="es-ES" dirty="0" smtClean="0"/>
              <a:t>) Físico : Análogo al nivel físico del OSI(1). Aquí se definen las </a:t>
            </a:r>
            <a:r>
              <a:rPr lang="es-ES" dirty="0" smtClean="0"/>
              <a:t>características </a:t>
            </a:r>
            <a:r>
              <a:rPr lang="es-ES" dirty="0" smtClean="0"/>
              <a:t>del medio de </a:t>
            </a:r>
            <a:r>
              <a:rPr lang="es-ES" dirty="0" smtClean="0"/>
              <a:t>transmisión, </a:t>
            </a:r>
            <a:r>
              <a:rPr lang="es-ES" dirty="0" smtClean="0"/>
              <a:t>la naturaleza de señales, la velocidad de los datos y cosas afines.</a:t>
            </a:r>
          </a:p>
          <a:p>
            <a:pPr lvl="1" algn="just"/>
            <a:endParaRPr lang="es-ES" dirty="0" smtClean="0"/>
          </a:p>
          <a:p>
            <a:pPr lvl="1" algn="just"/>
            <a:endParaRPr lang="es-ES" dirty="0" smtClean="0"/>
          </a:p>
          <a:p>
            <a:pPr lvl="1" algn="just"/>
            <a:r>
              <a:rPr lang="es-ES" dirty="0"/>
              <a:t>2</a:t>
            </a:r>
            <a:r>
              <a:rPr lang="es-ES" dirty="0" smtClean="0"/>
              <a:t>) Red : Ofrece el interfaz </a:t>
            </a:r>
            <a:r>
              <a:rPr lang="es-ES" dirty="0" smtClean="0"/>
              <a:t>lógico </a:t>
            </a:r>
            <a:r>
              <a:rPr lang="es-ES" dirty="0" smtClean="0"/>
              <a:t>entre un sistema final y una subred. </a:t>
            </a:r>
            <a:r>
              <a:rPr lang="es-ES" dirty="0" smtClean="0"/>
              <a:t>Es en esta capa donde se define como usar la red para enviar un datagrama. Es la única capa de la pila </a:t>
            </a:r>
            <a:r>
              <a:rPr lang="es-ES" dirty="0" smtClean="0"/>
              <a:t>cuyos </a:t>
            </a:r>
            <a:r>
              <a:rPr lang="es-ES" dirty="0" smtClean="0"/>
              <a:t>protocolos deben conocer los detalles de la red física</a:t>
            </a:r>
            <a:endParaRPr lang="es-ES" dirty="0" smtClean="0"/>
          </a:p>
          <a:p>
            <a:pPr lvl="1" algn="just"/>
            <a:endParaRPr lang="es-MX" dirty="0" smtClean="0"/>
          </a:p>
          <a:p>
            <a:pPr lvl="1" algn="just"/>
            <a:endParaRPr lang="es-ES" dirty="0" smtClean="0"/>
          </a:p>
        </p:txBody>
      </p:sp>
      <p:sp>
        <p:nvSpPr>
          <p:cNvPr id="6" name="1 Título"/>
          <p:cNvSpPr>
            <a:spLocks noGrp="1"/>
          </p:cNvSpPr>
          <p:nvPr>
            <p:ph type="title"/>
          </p:nvPr>
        </p:nvSpPr>
        <p:spPr>
          <a:xfrm>
            <a:off x="457200" y="274638"/>
            <a:ext cx="7467600" cy="1143000"/>
          </a:xfrm>
        </p:spPr>
        <p:txBody>
          <a:bodyPr/>
          <a:lstStyle/>
          <a:p>
            <a:r>
              <a:rPr lang="es-MX" dirty="0" smtClean="0"/>
              <a:t>Capas</a:t>
            </a:r>
            <a:endParaRPr lang="es-ES" dirty="0"/>
          </a:p>
        </p:txBody>
      </p:sp>
      <p:pic>
        <p:nvPicPr>
          <p:cNvPr id="7" name="Picture 2" descr="http://ocw.uis.edu.co/tecnologias-de-informacion-y-comunicacion-tics/tcp-ip/InternetProtocolosServicios/imagenes/modelo_tcpip_euge.gif"/>
          <p:cNvPicPr>
            <a:picLocks noChangeAspect="1" noChangeArrowheads="1"/>
          </p:cNvPicPr>
          <p:nvPr/>
        </p:nvPicPr>
        <p:blipFill>
          <a:blip r:embed="rId2"/>
          <a:srcRect/>
          <a:stretch>
            <a:fillRect/>
          </a:stretch>
        </p:blipFill>
        <p:spPr bwMode="auto">
          <a:xfrm>
            <a:off x="2000232" y="4500570"/>
            <a:ext cx="5010147" cy="184261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00034" y="1214422"/>
            <a:ext cx="7429552" cy="5509200"/>
          </a:xfrm>
          <a:prstGeom prst="rect">
            <a:avLst/>
          </a:prstGeom>
          <a:noFill/>
        </p:spPr>
        <p:txBody>
          <a:bodyPr wrap="square" rtlCol="0">
            <a:spAutoFit/>
          </a:bodyPr>
          <a:lstStyle/>
          <a:p>
            <a:pPr lvl="1" algn="just"/>
            <a:r>
              <a:rPr lang="en-US" sz="2000" dirty="0" smtClean="0"/>
              <a:t> </a:t>
            </a:r>
            <a:r>
              <a:rPr lang="es-ES" b="1" dirty="0" smtClean="0"/>
              <a:t>3) Internet:</a:t>
            </a:r>
            <a:r>
              <a:rPr lang="es-ES" dirty="0" smtClean="0"/>
              <a:t> Es el nivel de red del modelo OSI(3). Incluye al protocolo IP, que se encarga de enviar los paquetes de información a sus destinos correspondientes. Es utilizado con esta finalidad por los protocolos del nivel de transporte. </a:t>
            </a:r>
          </a:p>
          <a:p>
            <a:pPr algn="just"/>
            <a:r>
              <a:rPr lang="es-ES" dirty="0" smtClean="0"/>
              <a:t> </a:t>
            </a:r>
            <a:endParaRPr lang="es-ES" sz="2000" b="1" dirty="0" smtClean="0"/>
          </a:p>
          <a:p>
            <a:pPr lvl="1" algn="just"/>
            <a:r>
              <a:rPr lang="es-ES" sz="2000" b="1" dirty="0" smtClean="0"/>
              <a:t>4) Transporte:</a:t>
            </a:r>
            <a:r>
              <a:rPr lang="es-ES" sz="2000" dirty="0" smtClean="0"/>
              <a:t> Coincide con el nivel de transporte del modelo OSI(4). Los protocolos de este nivel, tales como TCP y UDP, se encargan de manejar los datos y proporcionar la fiabilidad necesaria en el transporte de los mismos. </a:t>
            </a:r>
          </a:p>
          <a:p>
            <a:pPr lvl="1" algn="just"/>
            <a:endParaRPr lang="es-ES" sz="2000" b="1" dirty="0" smtClean="0"/>
          </a:p>
          <a:p>
            <a:pPr lvl="1" algn="just"/>
            <a:endParaRPr lang="es-ES" sz="2000" b="1" dirty="0"/>
          </a:p>
          <a:p>
            <a:pPr lvl="1" algn="just"/>
            <a:r>
              <a:rPr lang="es-ES" sz="2000" b="1" dirty="0" smtClean="0"/>
              <a:t>5) Aplicación: </a:t>
            </a:r>
            <a:r>
              <a:rPr lang="es-ES" sz="2000" dirty="0" smtClean="0"/>
              <a:t>Se corresponde con los niveles OSI de aplicación, presentación y sesión (7,6,5). Facilita la comunicación entre procesos o aplicaciones de computadoras </a:t>
            </a:r>
            <a:r>
              <a:rPr lang="es-ES" sz="2000" dirty="0" smtClean="0"/>
              <a:t>diferentes</a:t>
            </a:r>
            <a:endParaRPr lang="es-ES" sz="2000" dirty="0"/>
          </a:p>
          <a:p>
            <a:pPr lvl="1" algn="just"/>
            <a:endParaRPr lang="es-MX" sz="2000" dirty="0" smtClean="0"/>
          </a:p>
          <a:p>
            <a:pPr lvl="1" algn="just"/>
            <a:endParaRPr lang="es-ES" sz="2000" dirty="0" smtClean="0"/>
          </a:p>
        </p:txBody>
      </p:sp>
      <p:sp>
        <p:nvSpPr>
          <p:cNvPr id="6" name="1 Título"/>
          <p:cNvSpPr>
            <a:spLocks noGrp="1"/>
          </p:cNvSpPr>
          <p:nvPr>
            <p:ph type="title"/>
          </p:nvPr>
        </p:nvSpPr>
        <p:spPr>
          <a:xfrm>
            <a:off x="457200" y="274638"/>
            <a:ext cx="7467600" cy="1143000"/>
          </a:xfrm>
        </p:spPr>
        <p:txBody>
          <a:bodyPr/>
          <a:lstStyle/>
          <a:p>
            <a:r>
              <a:rPr lang="es-MX" dirty="0" smtClean="0"/>
              <a:t>Capas</a:t>
            </a:r>
            <a:endParaRPr lang="es-ES" dirty="0"/>
          </a:p>
        </p:txBody>
      </p:sp>
      <p:pic>
        <p:nvPicPr>
          <p:cNvPr id="8" name="Picture 2" descr="http://ocw.uis.edu.co/tecnologias-de-informacion-y-comunicacion-tics/tcp-ip/InternetProtocolosServicios/imagenes/modelo_tcp_ip_cont.gif"/>
          <p:cNvPicPr>
            <a:picLocks noChangeAspect="1" noChangeArrowheads="1"/>
          </p:cNvPicPr>
          <p:nvPr/>
        </p:nvPicPr>
        <p:blipFill>
          <a:blip r:embed="rId2"/>
          <a:srcRect/>
          <a:stretch>
            <a:fillRect/>
          </a:stretch>
        </p:blipFill>
        <p:spPr bwMode="auto">
          <a:xfrm>
            <a:off x="3000364" y="285728"/>
            <a:ext cx="3095617" cy="9252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28662" y="1214422"/>
            <a:ext cx="6858048" cy="3447098"/>
          </a:xfrm>
          <a:prstGeom prst="rect">
            <a:avLst/>
          </a:prstGeom>
          <a:noFill/>
        </p:spPr>
        <p:txBody>
          <a:bodyPr wrap="square" rtlCol="0">
            <a:spAutoFit/>
          </a:bodyPr>
          <a:lstStyle/>
          <a:p>
            <a:pPr algn="just"/>
            <a:endParaRPr lang="es-ES" sz="2000" dirty="0" smtClean="0"/>
          </a:p>
          <a:p>
            <a:pPr algn="just"/>
            <a:r>
              <a:rPr lang="es-ES" dirty="0" smtClean="0"/>
              <a:t>Está diseñado para </a:t>
            </a:r>
            <a:r>
              <a:rPr lang="es-ES" dirty="0" err="1" smtClean="0"/>
              <a:t>enrutar</a:t>
            </a:r>
            <a:r>
              <a:rPr lang="es-ES" dirty="0" smtClean="0"/>
              <a:t> y tiene un grado muy elevado de fiabilidad. </a:t>
            </a:r>
            <a:endParaRPr lang="es-ES" dirty="0"/>
          </a:p>
          <a:p>
            <a:pPr algn="just"/>
            <a:endParaRPr lang="es-ES" dirty="0" smtClean="0"/>
          </a:p>
          <a:p>
            <a:pPr algn="just"/>
            <a:r>
              <a:rPr lang="es-ES" dirty="0" smtClean="0"/>
              <a:t>Adecuado para redes grandes y medianas, así como en redes empresariales. </a:t>
            </a:r>
          </a:p>
          <a:p>
            <a:pPr algn="just"/>
            <a:endParaRPr lang="es-ES" dirty="0"/>
          </a:p>
          <a:p>
            <a:pPr algn="just"/>
            <a:r>
              <a:rPr lang="es-ES" dirty="0" smtClean="0"/>
              <a:t>Se utiliza a nivel mundial para conectarse a </a:t>
            </a:r>
            <a:r>
              <a:rPr lang="es-ES" dirty="0" smtClean="0">
                <a:hlinkClick r:id="rId2" tooltip="Internet"/>
              </a:rPr>
              <a:t>Internet</a:t>
            </a:r>
            <a:r>
              <a:rPr lang="es-ES" dirty="0" smtClean="0"/>
              <a:t> y a los servidores web. </a:t>
            </a:r>
          </a:p>
          <a:p>
            <a:pPr algn="just"/>
            <a:endParaRPr lang="es-ES" dirty="0"/>
          </a:p>
          <a:p>
            <a:pPr algn="just"/>
            <a:r>
              <a:rPr lang="es-ES" dirty="0" smtClean="0"/>
              <a:t>Es compatible con las herramientas estándar para analizar el funcionamiento de la red.</a:t>
            </a:r>
          </a:p>
        </p:txBody>
      </p:sp>
      <p:sp>
        <p:nvSpPr>
          <p:cNvPr id="6" name="1 Título"/>
          <p:cNvSpPr>
            <a:spLocks noGrp="1"/>
          </p:cNvSpPr>
          <p:nvPr>
            <p:ph type="title"/>
          </p:nvPr>
        </p:nvSpPr>
        <p:spPr>
          <a:xfrm>
            <a:off x="457200" y="274638"/>
            <a:ext cx="7467600" cy="1143000"/>
          </a:xfrm>
        </p:spPr>
        <p:txBody>
          <a:bodyPr/>
          <a:lstStyle/>
          <a:p>
            <a:r>
              <a:rPr lang="es-MX" dirty="0" smtClean="0"/>
              <a:t>Ventajas</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57290" y="2285992"/>
            <a:ext cx="5786478" cy="2893100"/>
          </a:xfrm>
          <a:prstGeom prst="rect">
            <a:avLst/>
          </a:prstGeom>
          <a:noFill/>
        </p:spPr>
        <p:txBody>
          <a:bodyPr wrap="square" rtlCol="0">
            <a:spAutoFit/>
          </a:bodyPr>
          <a:lstStyle/>
          <a:p>
            <a:pPr algn="just"/>
            <a:endParaRPr lang="es-ES" dirty="0" smtClean="0"/>
          </a:p>
          <a:p>
            <a:pPr algn="just"/>
            <a:r>
              <a:rPr lang="es-ES" dirty="0" smtClean="0"/>
              <a:t>Es más difícil de configurar y de mantener que </a:t>
            </a:r>
            <a:r>
              <a:rPr lang="es-ES" dirty="0" err="1" smtClean="0">
                <a:hlinkClick r:id="rId2" tooltip="NetBEUI"/>
              </a:rPr>
              <a:t>NetBEUI</a:t>
            </a:r>
            <a:r>
              <a:rPr lang="es-ES" dirty="0" smtClean="0"/>
              <a:t> o </a:t>
            </a:r>
            <a:r>
              <a:rPr lang="es-ES" dirty="0" smtClean="0">
                <a:hlinkClick r:id="rId3" tooltip="IPX/SPX"/>
              </a:rPr>
              <a:t>IPX/SPX</a:t>
            </a:r>
            <a:r>
              <a:rPr lang="es-ES" dirty="0" smtClean="0"/>
              <a:t>.</a:t>
            </a:r>
          </a:p>
          <a:p>
            <a:pPr algn="just"/>
            <a:endParaRPr lang="es-ES" dirty="0"/>
          </a:p>
          <a:p>
            <a:pPr algn="just"/>
            <a:r>
              <a:rPr lang="es-ES" dirty="0" smtClean="0"/>
              <a:t>Además es algo más lento en redes con un volumen de tráfico medio bajo. Sin embargo, puede ser más rápido en redes con un volumen de tráfico grande donde haya que </a:t>
            </a:r>
            <a:r>
              <a:rPr lang="es-ES" dirty="0" err="1" smtClean="0"/>
              <a:t>enrutar</a:t>
            </a:r>
            <a:r>
              <a:rPr lang="es-ES" dirty="0" smtClean="0"/>
              <a:t> un gran número de tramas.</a:t>
            </a:r>
          </a:p>
          <a:p>
            <a:endParaRPr lang="es-ES" dirty="0" smtClean="0"/>
          </a:p>
          <a:p>
            <a:pPr lvl="1" algn="just"/>
            <a:endParaRPr lang="es-ES" sz="2000" dirty="0" smtClean="0"/>
          </a:p>
        </p:txBody>
      </p:sp>
      <p:sp>
        <p:nvSpPr>
          <p:cNvPr id="6" name="1 Título"/>
          <p:cNvSpPr>
            <a:spLocks noGrp="1"/>
          </p:cNvSpPr>
          <p:nvPr>
            <p:ph type="title"/>
          </p:nvPr>
        </p:nvSpPr>
        <p:spPr>
          <a:xfrm>
            <a:off x="428596" y="285728"/>
            <a:ext cx="7467600" cy="1143000"/>
          </a:xfrm>
        </p:spPr>
        <p:txBody>
          <a:bodyPr/>
          <a:lstStyle/>
          <a:p>
            <a:r>
              <a:rPr lang="es-MX" dirty="0" smtClean="0"/>
              <a:t>Inconvenientes</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95</TotalTime>
  <Words>473</Words>
  <Application>Microsoft Office PowerPoint</Application>
  <PresentationFormat>Presentación en pantalla (4:3)</PresentationFormat>
  <Paragraphs>52</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Técnico</vt:lpstr>
      <vt:lpstr>Protocolo TCP IP</vt:lpstr>
      <vt:lpstr>Acrónimo.</vt:lpstr>
      <vt:lpstr>Creación y Uso.</vt:lpstr>
      <vt:lpstr>Descripción.</vt:lpstr>
      <vt:lpstr>Arquitectura.</vt:lpstr>
      <vt:lpstr>Capas</vt:lpstr>
      <vt:lpstr>Capas</vt:lpstr>
      <vt:lpstr>Ventajas</vt:lpstr>
      <vt:lpstr>Inconvenientes</vt:lpstr>
      <vt:lpstr>Bibliografía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Protocolo TCP IP</dc:title>
  <dc:creator>gsus</dc:creator>
  <cp:lastModifiedBy>gsus</cp:lastModifiedBy>
  <cp:revision>11</cp:revision>
  <dcterms:created xsi:type="dcterms:W3CDTF">2009-02-12T04:13:18Z</dcterms:created>
  <dcterms:modified xsi:type="dcterms:W3CDTF">2009-02-12T18:33:05Z</dcterms:modified>
</cp:coreProperties>
</file>