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74904B2-A230-4A3C-841C-AA9B8C2C2C8A}" type="datetimeFigureOut">
              <a:rPr lang="es-ES" smtClean="0"/>
              <a:pPr/>
              <a:t>03/03/2009</a:t>
            </a:fld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398F17F-F233-409C-B735-E3D6A42288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4904B2-A230-4A3C-841C-AA9B8C2C2C8A}" type="datetimeFigureOut">
              <a:rPr lang="es-ES" smtClean="0"/>
              <a:pPr/>
              <a:t>03/03/2009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98F17F-F233-409C-B735-E3D6A42288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74904B2-A230-4A3C-841C-AA9B8C2C2C8A}" type="datetimeFigureOut">
              <a:rPr lang="es-ES" smtClean="0"/>
              <a:pPr/>
              <a:t>03/03/2009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398F17F-F233-409C-B735-E3D6A42288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4904B2-A230-4A3C-841C-AA9B8C2C2C8A}" type="datetimeFigureOut">
              <a:rPr lang="es-ES" smtClean="0"/>
              <a:pPr/>
              <a:t>03/03/2009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98F17F-F233-409C-B735-E3D6A42288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74904B2-A230-4A3C-841C-AA9B8C2C2C8A}" type="datetimeFigureOut">
              <a:rPr lang="es-ES" smtClean="0"/>
              <a:pPr/>
              <a:t>03/03/2009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398F17F-F233-409C-B735-E3D6A42288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4904B2-A230-4A3C-841C-AA9B8C2C2C8A}" type="datetimeFigureOut">
              <a:rPr lang="es-ES" smtClean="0"/>
              <a:pPr/>
              <a:t>03/03/2009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98F17F-F233-409C-B735-E3D6A42288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4904B2-A230-4A3C-841C-AA9B8C2C2C8A}" type="datetimeFigureOut">
              <a:rPr lang="es-ES" smtClean="0"/>
              <a:pPr/>
              <a:t>03/03/2009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98F17F-F233-409C-B735-E3D6A42288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4904B2-A230-4A3C-841C-AA9B8C2C2C8A}" type="datetimeFigureOut">
              <a:rPr lang="es-ES" smtClean="0"/>
              <a:pPr/>
              <a:t>03/03/2009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98F17F-F233-409C-B735-E3D6A42288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74904B2-A230-4A3C-841C-AA9B8C2C2C8A}" type="datetimeFigureOut">
              <a:rPr lang="es-ES" smtClean="0"/>
              <a:pPr/>
              <a:t>03/03/2009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98F17F-F233-409C-B735-E3D6A42288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4904B2-A230-4A3C-841C-AA9B8C2C2C8A}" type="datetimeFigureOut">
              <a:rPr lang="es-ES" smtClean="0"/>
              <a:pPr/>
              <a:t>03/03/2009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98F17F-F233-409C-B735-E3D6A42288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4904B2-A230-4A3C-841C-AA9B8C2C2C8A}" type="datetimeFigureOut">
              <a:rPr lang="es-ES" smtClean="0"/>
              <a:pPr/>
              <a:t>03/03/2009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98F17F-F233-409C-B735-E3D6A422889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74904B2-A230-4A3C-841C-AA9B8C2C2C8A}" type="datetimeFigureOut">
              <a:rPr lang="es-ES" smtClean="0"/>
              <a:pPr/>
              <a:t>03/03/2009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398F17F-F233-409C-B735-E3D6A42288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EscudoBUA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9797605">
            <a:off x="1578340" y="3328643"/>
            <a:ext cx="2081212" cy="2868613"/>
          </a:xfrm>
          <a:prstGeom prst="rect">
            <a:avLst/>
          </a:prstGeom>
          <a:solidFill>
            <a:schemeClr val="bg1">
              <a:alpha val="53999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500166" y="2214554"/>
            <a:ext cx="7480180" cy="2357454"/>
          </a:xfrm>
        </p:spPr>
        <p:txBody>
          <a:bodyPr>
            <a:normAutofit fontScale="90000"/>
          </a:bodyPr>
          <a:lstStyle/>
          <a:p>
            <a:r>
              <a:rPr lang="es-MX" sz="3600" dirty="0" err="1" smtClean="0"/>
              <a:t>Profra</a:t>
            </a:r>
            <a:r>
              <a:rPr lang="es-MX" sz="3600" dirty="0" smtClean="0"/>
              <a:t>. Hilda castillo </a:t>
            </a:r>
            <a:r>
              <a:rPr lang="es-MX" sz="3600" dirty="0" err="1" smtClean="0"/>
              <a:t>zacatelco</a:t>
            </a:r>
            <a:r>
              <a:rPr lang="es-MX" sz="3600" dirty="0" smtClean="0"/>
              <a:t>.</a:t>
            </a:r>
            <a:br>
              <a:rPr lang="es-MX" sz="3600" dirty="0" smtClean="0"/>
            </a:b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/>
              <a:t>Alumno: Francisco Sosa herrera</a:t>
            </a:r>
            <a:endParaRPr lang="es-ES" sz="3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7158" y="428604"/>
            <a:ext cx="7929618" cy="1143008"/>
          </a:xfrm>
        </p:spPr>
        <p:txBody>
          <a:bodyPr>
            <a:normAutofit/>
          </a:bodyPr>
          <a:lstStyle/>
          <a:p>
            <a:pPr algn="l"/>
            <a:r>
              <a:rPr lang="es-MX" sz="3600" i="1" u="sng" dirty="0" smtClean="0">
                <a:solidFill>
                  <a:schemeClr val="accent6">
                    <a:lumMod val="75000"/>
                  </a:schemeClr>
                </a:solidFill>
              </a:rPr>
              <a:t>RPC: LLAMADA  A PROCEDIMIENTOS REMOTOS.</a:t>
            </a:r>
            <a:endParaRPr lang="es-ES" sz="3600" i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428596" y="142852"/>
            <a:ext cx="7239000" cy="605808"/>
          </a:xfrm>
        </p:spPr>
        <p:txBody>
          <a:bodyPr>
            <a:normAutofit fontScale="90000"/>
          </a:bodyPr>
          <a:lstStyle/>
          <a:p>
            <a:r>
              <a:rPr lang="es-MX" u="sng" dirty="0" smtClean="0"/>
              <a:t>Manejo de excepciones y fallas</a:t>
            </a:r>
            <a:endParaRPr lang="es-ES" u="sng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457200" y="1000108"/>
            <a:ext cx="7239000" cy="5455628"/>
          </a:xfrm>
        </p:spPr>
        <p:txBody>
          <a:bodyPr>
            <a:normAutofit lnSpcReduction="10000"/>
          </a:bodyPr>
          <a:lstStyle/>
          <a:p>
            <a:pPr algn="just"/>
            <a:r>
              <a:rPr lang="es-ES" sz="2000" dirty="0" smtClean="0"/>
              <a:t>¿Cómo un servidor reporta la información de un estado a un cliente?</a:t>
            </a:r>
          </a:p>
          <a:p>
            <a:pPr algn="just"/>
            <a:r>
              <a:rPr lang="es-ES" sz="2000" dirty="0" smtClean="0"/>
              <a:t>¿Cómo un cliente envía información de control servidor?</a:t>
            </a:r>
          </a:p>
          <a:p>
            <a:pPr algn="just"/>
            <a:r>
              <a:rPr lang="es-ES" sz="2000" dirty="0" smtClean="0"/>
              <a:t>Procedimientos locales: variables globales compartidas y señales (</a:t>
            </a:r>
            <a:r>
              <a:rPr lang="es-ES" sz="2000" dirty="0" err="1" smtClean="0"/>
              <a:t>errno</a:t>
            </a:r>
            <a:r>
              <a:rPr lang="es-ES" sz="2000" dirty="0" smtClean="0"/>
              <a:t>).</a:t>
            </a:r>
          </a:p>
          <a:p>
            <a:pPr algn="just"/>
            <a:r>
              <a:rPr lang="es-ES" sz="2000" dirty="0" smtClean="0"/>
              <a:t>El intercambio de información de estado y de control se debe de hacer en un canal de datos.</a:t>
            </a:r>
          </a:p>
          <a:p>
            <a:pPr lvl="1" algn="just"/>
            <a:r>
              <a:rPr lang="es-ES" sz="1700" dirty="0" smtClean="0"/>
              <a:t>Se puede usar un canal separado.</a:t>
            </a:r>
          </a:p>
          <a:p>
            <a:pPr lvl="1" algn="just"/>
            <a:r>
              <a:rPr lang="es-ES" sz="1700" dirty="0" smtClean="0"/>
              <a:t>Sin embargo, normalmente se implanta como parte de una biblioteca de soporte de “</a:t>
            </a:r>
            <a:r>
              <a:rPr lang="es-ES" sz="1700" dirty="0" err="1" smtClean="0"/>
              <a:t>stubs</a:t>
            </a:r>
            <a:r>
              <a:rPr lang="es-ES" sz="1700" dirty="0" smtClean="0"/>
              <a:t>” y es transparente a los clientes.</a:t>
            </a:r>
          </a:p>
          <a:p>
            <a:pPr algn="just"/>
            <a:r>
              <a:rPr lang="es-ES" sz="2000" dirty="0" smtClean="0"/>
              <a:t>Los </a:t>
            </a:r>
            <a:r>
              <a:rPr lang="es-ES" sz="2000" dirty="0" err="1" smtClean="0"/>
              <a:t>PRC´s</a:t>
            </a:r>
            <a:r>
              <a:rPr lang="es-ES" sz="2000" dirty="0" smtClean="0"/>
              <a:t> son más probables de fallar que los procedimientos ordinarios.</a:t>
            </a:r>
          </a:p>
          <a:p>
            <a:pPr algn="just"/>
            <a:r>
              <a:rPr lang="es-ES" sz="2000" dirty="0" smtClean="0"/>
              <a:t>Las fallas en los clientes son independientes a las fallas en el servidor, y viceversa.</a:t>
            </a:r>
          </a:p>
          <a:p>
            <a:pPr algn="just"/>
            <a:r>
              <a:rPr lang="es-ES" sz="2000" dirty="0" smtClean="0"/>
              <a:t>Retransmitir hasta obtener respuesta.</a:t>
            </a:r>
          </a:p>
          <a:p>
            <a:pPr algn="just"/>
            <a:r>
              <a:rPr lang="es-ES" sz="2000" dirty="0" smtClean="0"/>
              <a:t>Usar </a:t>
            </a:r>
            <a:r>
              <a:rPr lang="es-ES" sz="2000" dirty="0" err="1" smtClean="0"/>
              <a:t>idempotencia</a:t>
            </a:r>
            <a:r>
              <a:rPr lang="es-ES" sz="2000" dirty="0" smtClean="0"/>
              <a:t>, invocaciones repetidas no tiene efecto</a:t>
            </a:r>
            <a:endParaRPr lang="es-ES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txBody>
          <a:bodyPr/>
          <a:lstStyle/>
          <a:p>
            <a:r>
              <a:rPr lang="es-MX" u="sng" dirty="0" smtClean="0"/>
              <a:t>Semántica de llamado.</a:t>
            </a:r>
            <a:endParaRPr lang="es-MX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14422"/>
            <a:ext cx="7239000" cy="5241314"/>
          </a:xfrm>
        </p:spPr>
        <p:txBody>
          <a:bodyPr>
            <a:normAutofit/>
          </a:bodyPr>
          <a:lstStyle/>
          <a:p>
            <a:pPr algn="just"/>
            <a:r>
              <a:rPr lang="es-MX" sz="2000" dirty="0" smtClean="0"/>
              <a:t>“Tal  vez”</a:t>
            </a:r>
          </a:p>
          <a:p>
            <a:pPr lvl="1" algn="just"/>
            <a:r>
              <a:rPr lang="es-MX" sz="2000" dirty="0" smtClean="0"/>
              <a:t>No existen medidas de tolerancia a fallas.</a:t>
            </a:r>
          </a:p>
          <a:p>
            <a:pPr lvl="1" algn="just"/>
            <a:r>
              <a:rPr lang="es-MX" sz="2000" dirty="0" smtClean="0"/>
              <a:t>Si no hay respuesta, no se sabe si el procedimiento remoto ha sido ejecutado, el cliente retransmite su solicitud.</a:t>
            </a:r>
          </a:p>
          <a:p>
            <a:pPr algn="just"/>
            <a:r>
              <a:rPr lang="es-MX" sz="2000" dirty="0" smtClean="0"/>
              <a:t>“Al menos una vez”</a:t>
            </a:r>
          </a:p>
          <a:p>
            <a:pPr lvl="1" algn="just"/>
            <a:r>
              <a:rPr lang="es-MX" sz="2000" dirty="0" smtClean="0"/>
              <a:t>El servidor manda una excepción y el cliente reintenta la operación cuando el servidor se recupera.</a:t>
            </a:r>
          </a:p>
          <a:p>
            <a:pPr lvl="1" algn="just"/>
            <a:r>
              <a:rPr lang="es-MX" sz="2000" dirty="0" smtClean="0"/>
              <a:t>Se retransmite hasta obtener respuesta.</a:t>
            </a:r>
          </a:p>
          <a:p>
            <a:pPr lvl="1" algn="just"/>
            <a:r>
              <a:rPr lang="es-MX" sz="2000" dirty="0" smtClean="0"/>
              <a:t>Adecuada para operaciones </a:t>
            </a:r>
            <a:r>
              <a:rPr lang="es-MX" sz="2000" dirty="0" err="1" smtClean="0"/>
              <a:t>idempotentes</a:t>
            </a:r>
            <a:r>
              <a:rPr lang="es-MX" sz="2000" dirty="0" smtClean="0"/>
              <a:t>.</a:t>
            </a:r>
          </a:p>
          <a:p>
            <a:pPr algn="just"/>
            <a:r>
              <a:rPr lang="es-MX" sz="2000" dirty="0" smtClean="0"/>
              <a:t>“A lo más una vez”</a:t>
            </a:r>
          </a:p>
          <a:p>
            <a:pPr lvl="1" algn="just"/>
            <a:r>
              <a:rPr lang="es-MX" sz="2000" dirty="0" smtClean="0"/>
              <a:t>El servidor manda una excepción y el cliente renuncia a la operación inmediatamente.</a:t>
            </a:r>
          </a:p>
          <a:p>
            <a:pPr lvl="1" algn="just"/>
            <a:r>
              <a:rPr lang="es-MX" sz="2000" dirty="0" smtClean="0"/>
              <a:t>Se retransmiten mensajes </a:t>
            </a:r>
            <a:r>
              <a:rPr lang="es-MX" sz="2000" u="sng" dirty="0" smtClean="0"/>
              <a:t>filtrados</a:t>
            </a:r>
            <a:r>
              <a:rPr lang="es-MX" sz="2000" dirty="0" smtClean="0"/>
              <a:t>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txBody>
          <a:bodyPr/>
          <a:lstStyle/>
          <a:p>
            <a:r>
              <a:rPr lang="es-MX" dirty="0" smtClean="0"/>
              <a:t>seguridad.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00108"/>
            <a:ext cx="7239000" cy="5455628"/>
          </a:xfrm>
        </p:spPr>
        <p:txBody>
          <a:bodyPr>
            <a:normAutofit/>
          </a:bodyPr>
          <a:lstStyle/>
          <a:p>
            <a:pPr algn="just"/>
            <a:r>
              <a:rPr lang="es-MX" sz="2000" dirty="0" smtClean="0"/>
              <a:t>RPC es una forma de ejecución remota que permite a los programas o comandos ejecutarse en otros sistemas.</a:t>
            </a:r>
          </a:p>
          <a:p>
            <a:pPr lvl="1" algn="just"/>
            <a:r>
              <a:rPr lang="es-MX" sz="1700" dirty="0" smtClean="0"/>
              <a:t>Son vulnerables a ataques de usuarios remotos.</a:t>
            </a:r>
          </a:p>
          <a:p>
            <a:pPr algn="just"/>
            <a:r>
              <a:rPr lang="es-MX" sz="2000" dirty="0" smtClean="0"/>
              <a:t>RPC es el mecanismo básico para la construcción de aplicaciones cliente-servidor.</a:t>
            </a:r>
          </a:p>
          <a:p>
            <a:pPr algn="just"/>
            <a:r>
              <a:rPr lang="es-MX" sz="2000" dirty="0" smtClean="0"/>
              <a:t>Autenticación mutua.</a:t>
            </a:r>
          </a:p>
          <a:p>
            <a:pPr lvl="1" algn="just"/>
            <a:r>
              <a:rPr lang="es-MX" sz="1700" dirty="0" smtClean="0"/>
              <a:t>Se verifican las identidades de clientes y servidores.</a:t>
            </a:r>
          </a:p>
          <a:p>
            <a:pPr lvl="1" algn="just"/>
            <a:r>
              <a:rPr lang="es-MX" sz="1700" dirty="0" smtClean="0"/>
              <a:t>La autenticidad se debe asegurar en mensajes y procesos que se comunican.</a:t>
            </a:r>
          </a:p>
          <a:p>
            <a:pPr algn="just"/>
            <a:r>
              <a:rPr lang="es-MX" sz="2000" dirty="0" smtClean="0"/>
              <a:t>Integridad, confidencialidad y originalidad.</a:t>
            </a:r>
          </a:p>
          <a:p>
            <a:pPr lvl="1" algn="just"/>
            <a:r>
              <a:rPr lang="es-MX" sz="1700" dirty="0" smtClean="0"/>
              <a:t>Mensajes completos  y  el mismo que se emite es que se recibe (íntegros)</a:t>
            </a:r>
          </a:p>
          <a:p>
            <a:pPr lvl="1" algn="just"/>
            <a:r>
              <a:rPr lang="es-MX" sz="1700" dirty="0" smtClean="0"/>
              <a:t>El contenido no se debe revelar más que al receptor (confidencialidad).</a:t>
            </a:r>
          </a:p>
          <a:p>
            <a:pPr lvl="1" algn="just"/>
            <a:r>
              <a:rPr lang="es-MX" sz="1700" dirty="0" smtClean="0"/>
              <a:t>El mismo mensaje no debe aparecer más de una vez (originalidad).</a:t>
            </a:r>
          </a:p>
          <a:p>
            <a:pPr algn="just"/>
            <a:r>
              <a:rPr lang="es-MX" sz="2000" dirty="0" err="1" smtClean="0"/>
              <a:t>Encriptamiento</a:t>
            </a:r>
            <a:r>
              <a:rPr lang="es-MX" sz="2000" dirty="0" smtClean="0"/>
              <a:t>.</a:t>
            </a:r>
            <a:endParaRPr lang="es-MX" sz="20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/>
          <a:lstStyle/>
          <a:p>
            <a:r>
              <a:rPr lang="es-MX" u="sng" dirty="0" smtClean="0"/>
              <a:t>Compilador y </a:t>
            </a:r>
            <a:r>
              <a:rPr lang="es-MX" u="sng" dirty="0" err="1" smtClean="0"/>
              <a:t>ligador</a:t>
            </a:r>
            <a:endParaRPr lang="es-MX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14422"/>
            <a:ext cx="7239000" cy="5241314"/>
          </a:xfrm>
        </p:spPr>
        <p:txBody>
          <a:bodyPr>
            <a:normAutofit/>
          </a:bodyPr>
          <a:lstStyle/>
          <a:p>
            <a:pPr algn="just"/>
            <a:r>
              <a:rPr lang="es-MX" sz="2000" dirty="0" smtClean="0"/>
              <a:t>Primeramente es necesario escribir las rutinas XDR, para poder convertir los argumentos y resultados en mensajes y viceversa.</a:t>
            </a:r>
          </a:p>
          <a:p>
            <a:pPr algn="just"/>
            <a:r>
              <a:rPr lang="es-MX" sz="2000" dirty="0" smtClean="0"/>
              <a:t>Afortunadamente existe </a:t>
            </a:r>
            <a:r>
              <a:rPr lang="es-MX" sz="2000" b="1" u="sng" dirty="0" err="1" smtClean="0"/>
              <a:t>rpcgen</a:t>
            </a:r>
            <a:r>
              <a:rPr lang="es-MX" sz="2000" dirty="0" smtClean="0"/>
              <a:t>.</a:t>
            </a:r>
          </a:p>
          <a:p>
            <a:pPr lvl="1" algn="just"/>
            <a:r>
              <a:rPr lang="es-MX" sz="1700" dirty="0" smtClean="0"/>
              <a:t>RPC </a:t>
            </a:r>
            <a:r>
              <a:rPr lang="es-MX" sz="1700" dirty="0" err="1" smtClean="0"/>
              <a:t>Language</a:t>
            </a:r>
            <a:r>
              <a:rPr lang="es-MX" sz="1700" dirty="0" smtClean="0"/>
              <a:t> (similar a C).</a:t>
            </a:r>
          </a:p>
          <a:p>
            <a:pPr lvl="1" algn="just"/>
            <a:r>
              <a:rPr lang="es-MX" sz="1700" dirty="0" smtClean="0"/>
              <a:t>Se generan salidas similares a  C , la cual incluye:</a:t>
            </a:r>
          </a:p>
          <a:p>
            <a:pPr lvl="2" algn="just"/>
            <a:r>
              <a:rPr lang="es-MX" sz="1400" dirty="0" smtClean="0"/>
              <a:t>Las rutinas del </a:t>
            </a:r>
            <a:r>
              <a:rPr lang="es-MX" sz="1400" dirty="0" err="1" smtClean="0"/>
              <a:t>stub</a:t>
            </a:r>
            <a:r>
              <a:rPr lang="es-MX" sz="1400" dirty="0" smtClean="0"/>
              <a:t> tanto del cliente como del servidor.</a:t>
            </a:r>
          </a:p>
          <a:p>
            <a:pPr lvl="2" algn="just"/>
            <a:r>
              <a:rPr lang="es-MX" sz="1400" dirty="0" smtClean="0"/>
              <a:t>El esqueleto del servidor.</a:t>
            </a:r>
          </a:p>
          <a:p>
            <a:pPr lvl="2" algn="just"/>
            <a:r>
              <a:rPr lang="es-MX" sz="1400" dirty="0" smtClean="0"/>
              <a:t>Las rutinas XDR.</a:t>
            </a:r>
          </a:p>
          <a:p>
            <a:pPr lvl="2" algn="just"/>
            <a:r>
              <a:rPr lang="es-MX" sz="1400" dirty="0" smtClean="0"/>
              <a:t>Los archivos de cabecera donde vienen las definiciones comunes.</a:t>
            </a:r>
          </a:p>
          <a:p>
            <a:pPr lvl="1" algn="just"/>
            <a:r>
              <a:rPr lang="es-MX" sz="1700" dirty="0" smtClean="0"/>
              <a:t>Pueden ser compiladas y ligadas de la manera usual.</a:t>
            </a:r>
          </a:p>
          <a:p>
            <a:pPr lvl="1" algn="just"/>
            <a:r>
              <a:rPr lang="es-MX" sz="1700" dirty="0" smtClean="0"/>
              <a:t>El cliente escribe un </a:t>
            </a:r>
            <a:r>
              <a:rPr lang="es-MX" sz="1700" dirty="0" err="1" smtClean="0"/>
              <a:t>main</a:t>
            </a:r>
            <a:r>
              <a:rPr lang="es-MX" sz="1700" dirty="0" smtClean="0"/>
              <a:t> </a:t>
            </a:r>
            <a:r>
              <a:rPr lang="es-MX" sz="1700" dirty="0" err="1" smtClean="0"/>
              <a:t>comun</a:t>
            </a:r>
            <a:r>
              <a:rPr lang="es-MX" sz="1700" dirty="0" smtClean="0"/>
              <a:t> y corriente en el cual hace </a:t>
            </a:r>
            <a:r>
              <a:rPr lang="es-MX" sz="1700" dirty="0" err="1" smtClean="0"/>
              <a:t>lllamadas</a:t>
            </a:r>
            <a:r>
              <a:rPr lang="es-MX" sz="1700" dirty="0" smtClean="0"/>
              <a:t> locales al </a:t>
            </a:r>
            <a:r>
              <a:rPr lang="es-MX" sz="1700" dirty="0" err="1" smtClean="0"/>
              <a:t>stub</a:t>
            </a:r>
            <a:r>
              <a:rPr lang="es-MX" sz="1700" dirty="0" smtClean="0"/>
              <a:t> </a:t>
            </a:r>
            <a:r>
              <a:rPr lang="es-MX" sz="1700" dirty="0" smtClean="0"/>
              <a:t>del cliente generado por </a:t>
            </a:r>
            <a:r>
              <a:rPr lang="es-MX" sz="1700" dirty="0" err="1" smtClean="0"/>
              <a:t>rpcgen</a:t>
            </a:r>
            <a:r>
              <a:rPr lang="es-MX" sz="1700" dirty="0" smtClean="0"/>
              <a:t>.</a:t>
            </a:r>
          </a:p>
          <a:p>
            <a:pPr lvl="1" algn="just"/>
            <a:r>
              <a:rPr lang="es-MX" sz="1700" dirty="0" smtClean="0"/>
              <a:t>Como cualquier compilador </a:t>
            </a:r>
            <a:r>
              <a:rPr lang="es-MX" sz="1700" dirty="0" err="1" smtClean="0"/>
              <a:t>rpcgen</a:t>
            </a:r>
            <a:r>
              <a:rPr lang="es-MX" sz="1700" dirty="0" smtClean="0"/>
              <a:t> reduce el tiempo de desarrollo  de rutinas de bajo nivel.</a:t>
            </a:r>
          </a:p>
          <a:p>
            <a:pPr lvl="1" algn="just"/>
            <a:r>
              <a:rPr lang="es-MX" sz="1700" dirty="0" smtClean="0"/>
              <a:t>Permite mezclar código de alto nivel con código de bajo nivel.</a:t>
            </a:r>
            <a:endParaRPr lang="es-MX" sz="17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u="sng" dirty="0" smtClean="0"/>
              <a:t>Conversión de procedimientos locales en procedimientos remotos.</a:t>
            </a:r>
            <a:endParaRPr lang="es-MX" sz="2800" u="sng" dirty="0"/>
          </a:p>
        </p:txBody>
      </p:sp>
      <p:sp>
        <p:nvSpPr>
          <p:cNvPr id="7" name="6 Marcador de contenido"/>
          <p:cNvSpPr>
            <a:spLocks noGrp="1"/>
          </p:cNvSpPr>
          <p:nvPr>
            <p:ph sz="quarter" idx="4"/>
          </p:nvPr>
        </p:nvSpPr>
        <p:spPr>
          <a:xfrm>
            <a:off x="4214810" y="2071678"/>
            <a:ext cx="3520440" cy="4114800"/>
          </a:xfrm>
        </p:spPr>
        <p:txBody>
          <a:bodyPr>
            <a:normAutofit/>
          </a:bodyPr>
          <a:lstStyle/>
          <a:p>
            <a:pPr algn="just"/>
            <a:r>
              <a:rPr lang="es-MX" sz="2000" dirty="0" smtClean="0"/>
              <a:t>Supongamos que contamos con una rutina, que funciona perfectamente a nivel local, y ahora queremos que funcione en la red de manera remota. Pensemos en un procedimiento simple que solo imprima un </a:t>
            </a:r>
            <a:r>
              <a:rPr lang="es-MX" sz="2000" dirty="0" smtClean="0"/>
              <a:t>mensaje.</a:t>
            </a:r>
            <a:endParaRPr lang="es-MX" sz="2000" dirty="0" smtClean="0"/>
          </a:p>
          <a:p>
            <a:pPr algn="just"/>
            <a:endParaRPr lang="es-MX" sz="2000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2143116"/>
            <a:ext cx="3521075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96807" y="357166"/>
            <a:ext cx="6759785" cy="6099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Marcador de contenido"/>
          <p:cNvSpPr>
            <a:spLocks noGrp="1"/>
          </p:cNvSpPr>
          <p:nvPr>
            <p:ph sz="quarter" idx="4"/>
          </p:nvPr>
        </p:nvSpPr>
        <p:spPr>
          <a:xfrm>
            <a:off x="642910" y="2143116"/>
            <a:ext cx="7056338" cy="4114800"/>
          </a:xfrm>
        </p:spPr>
        <p:txBody>
          <a:bodyPr>
            <a:normAutofit/>
          </a:bodyPr>
          <a:lstStyle/>
          <a:p>
            <a:pPr algn="just"/>
            <a:r>
              <a:rPr lang="es-MX" sz="2000" dirty="0" smtClean="0"/>
              <a:t>Si el procedimiento es local no presenta mayor dificultad.</a:t>
            </a:r>
          </a:p>
          <a:p>
            <a:pPr algn="just"/>
            <a:r>
              <a:rPr lang="es-MX" sz="2000" dirty="0" smtClean="0"/>
              <a:t>Sin embargo, si quisiéramos que este procedimiento fuera remoto, es un tanto más complicado.</a:t>
            </a:r>
          </a:p>
          <a:p>
            <a:pPr algn="just"/>
            <a:r>
              <a:rPr lang="es-MX" sz="2000" dirty="0" smtClean="0"/>
              <a:t>Uno desearía que convertir un método de local a remoto fuera tan sencillo como solo agregar algún indicador como “</a:t>
            </a:r>
            <a:r>
              <a:rPr lang="es-MX" sz="2000" dirty="0" err="1" smtClean="0"/>
              <a:t>remote</a:t>
            </a:r>
            <a:r>
              <a:rPr lang="es-MX" sz="2000" dirty="0" smtClean="0"/>
              <a:t>” o algo similar</a:t>
            </a:r>
          </a:p>
          <a:p>
            <a:pPr lvl="1" algn="just"/>
            <a:r>
              <a:rPr lang="es-MX" sz="1600" dirty="0" smtClean="0"/>
              <a:t> </a:t>
            </a:r>
            <a:r>
              <a:rPr lang="es-MX" sz="1600" dirty="0" smtClean="0"/>
              <a:t>P</a:t>
            </a:r>
            <a:r>
              <a:rPr lang="es-MX" sz="1600" dirty="0" smtClean="0"/>
              <a:t>ero no es así de simple!!!</a:t>
            </a:r>
          </a:p>
          <a:p>
            <a:pPr algn="just"/>
            <a:r>
              <a:rPr lang="es-MX" sz="2000" dirty="0" smtClean="0"/>
              <a:t>Es aquí donde entra el lenguaje RPC.</a:t>
            </a:r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3108" y="857232"/>
            <a:ext cx="3362325" cy="1082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571480"/>
            <a:ext cx="3520440" cy="5255160"/>
          </a:xfrm>
        </p:spPr>
        <p:txBody>
          <a:bodyPr>
            <a:normAutofit/>
          </a:bodyPr>
          <a:lstStyle/>
          <a:p>
            <a:pPr algn="just"/>
            <a:r>
              <a:rPr lang="es-MX" sz="2000" dirty="0" smtClean="0"/>
              <a:t>En general solo es necesario detectar el tipo de los valores de entrada y salida de nuestro procedimiento.</a:t>
            </a:r>
          </a:p>
          <a:p>
            <a:pPr algn="just"/>
            <a:r>
              <a:rPr lang="es-MX" sz="2000" dirty="0" smtClean="0"/>
              <a:t>En nuestro caso particular, el procedimiento recibe una cadena de caracteres (</a:t>
            </a:r>
            <a:r>
              <a:rPr lang="es-MX" sz="2000" dirty="0" err="1" smtClean="0"/>
              <a:t>string</a:t>
            </a:r>
            <a:r>
              <a:rPr lang="es-MX" sz="2000" dirty="0" smtClean="0"/>
              <a:t>) y regresa un entero a la salida.</a:t>
            </a:r>
          </a:p>
          <a:p>
            <a:pPr algn="just"/>
            <a:r>
              <a:rPr lang="es-MX" sz="2000" dirty="0" smtClean="0"/>
              <a:t>Con esto podemos escribir la especificación  del protocolo en lenguaje PRC.</a:t>
            </a:r>
          </a:p>
          <a:p>
            <a:pPr algn="just"/>
            <a:r>
              <a:rPr lang="es-MX" sz="2000" dirty="0" smtClean="0"/>
              <a:t>El código de esto es:</a:t>
            </a:r>
            <a:endParaRPr lang="es-MX" sz="20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178300" y="1142984"/>
            <a:ext cx="3521075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428596" y="785794"/>
            <a:ext cx="7239000" cy="5500726"/>
          </a:xfrm>
        </p:spPr>
        <p:txBody>
          <a:bodyPr>
            <a:normAutofit lnSpcReduction="10000"/>
          </a:bodyPr>
          <a:lstStyle/>
          <a:p>
            <a:pPr algn="just"/>
            <a:r>
              <a:rPr lang="es-MX" sz="2000" dirty="0" smtClean="0"/>
              <a:t>Los procedimientos remotos forman parte de programas remotos, por lo que es necesario declarar el programa entero, en nuestro ejemplo es un programa con un único procedimiento. </a:t>
            </a:r>
          </a:p>
          <a:p>
            <a:pPr algn="just"/>
            <a:r>
              <a:rPr lang="es-MX" sz="2000" dirty="0" smtClean="0"/>
              <a:t>Se trata de la versión 1 del programa.</a:t>
            </a:r>
          </a:p>
          <a:p>
            <a:pPr algn="just"/>
            <a:r>
              <a:rPr lang="es-MX" sz="2000" dirty="0" smtClean="0"/>
              <a:t>Es el procedimiento 1 (nótese que no se requiere del procedimiento 0, ya que </a:t>
            </a:r>
            <a:r>
              <a:rPr lang="es-MX" sz="2000" dirty="0" err="1" smtClean="0"/>
              <a:t>rpcgen</a:t>
            </a:r>
            <a:r>
              <a:rPr lang="es-MX" sz="2000" dirty="0" smtClean="0"/>
              <a:t> lo crea automáticamente).</a:t>
            </a:r>
          </a:p>
          <a:p>
            <a:pPr algn="just"/>
            <a:r>
              <a:rPr lang="es-MX" sz="2000" dirty="0" smtClean="0"/>
              <a:t>Aunque no es obligatorio declarar todo el mayúsculas, es una buena costumbre.</a:t>
            </a:r>
          </a:p>
          <a:p>
            <a:pPr algn="just"/>
            <a:r>
              <a:rPr lang="es-MX" sz="2000" dirty="0" smtClean="0"/>
              <a:t>Otro aspecto importante es que el tipo de dato a la entrada es </a:t>
            </a:r>
            <a:r>
              <a:rPr lang="es-MX" sz="2000" dirty="0" err="1" smtClean="0"/>
              <a:t>string</a:t>
            </a:r>
            <a:r>
              <a:rPr lang="es-MX" sz="2000" dirty="0" smtClean="0"/>
              <a:t> y no </a:t>
            </a:r>
            <a:r>
              <a:rPr lang="es-MX" sz="2000" dirty="0" err="1" smtClean="0"/>
              <a:t>char</a:t>
            </a:r>
            <a:r>
              <a:rPr lang="es-MX" sz="2000" dirty="0" smtClean="0"/>
              <a:t>*.</a:t>
            </a:r>
          </a:p>
          <a:p>
            <a:pPr lvl="1" algn="just"/>
            <a:r>
              <a:rPr lang="es-MX" sz="1700" dirty="0" smtClean="0"/>
              <a:t>Se debe a que en C, </a:t>
            </a:r>
            <a:r>
              <a:rPr lang="es-MX" sz="1700" dirty="0" err="1" smtClean="0"/>
              <a:t>char</a:t>
            </a:r>
            <a:r>
              <a:rPr lang="es-MX" sz="1700" dirty="0" smtClean="0"/>
              <a:t> * es ambiguo, ya que puede representar tanto una cadena de caracteres como un apuntador a un solo carácter.</a:t>
            </a:r>
          </a:p>
          <a:p>
            <a:pPr algn="just"/>
            <a:r>
              <a:rPr lang="es-MX" sz="2000" dirty="0" smtClean="0"/>
              <a:t>Hasta aquí ya solo quedan 2 cosas más por escribir, primeramente el procedimiento remoto (solo esta definido), a continuación se ejemplifica el código de esto: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1962" y="470694"/>
            <a:ext cx="7229475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/>
          <a:lstStyle/>
          <a:p>
            <a:r>
              <a:rPr lang="es-MX" u="sng" dirty="0" smtClean="0"/>
              <a:t>Introducción</a:t>
            </a:r>
            <a:endParaRPr lang="es-ES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57298"/>
            <a:ext cx="7239000" cy="5098438"/>
          </a:xfrm>
        </p:spPr>
        <p:txBody>
          <a:bodyPr>
            <a:normAutofit/>
          </a:bodyPr>
          <a:lstStyle/>
          <a:p>
            <a:pPr algn="just"/>
            <a:r>
              <a:rPr lang="es-MX" sz="2000" dirty="0" smtClean="0"/>
              <a:t>Las primitivas de comunicación afectan el diseño e implantación de un sistema distribuido.</a:t>
            </a:r>
          </a:p>
          <a:p>
            <a:pPr algn="just"/>
            <a:r>
              <a:rPr lang="es-MX" sz="2000" dirty="0" smtClean="0"/>
              <a:t>El modelo de intercambio de mensajes se basa en 2 primitivas:</a:t>
            </a:r>
          </a:p>
          <a:p>
            <a:pPr lvl="1" algn="just"/>
            <a:r>
              <a:rPr lang="es-MX" sz="1700" dirty="0" smtClean="0"/>
              <a:t>SEND(</a:t>
            </a:r>
            <a:r>
              <a:rPr lang="es-MX" sz="1700" dirty="0" err="1" smtClean="0"/>
              <a:t>dest,msg</a:t>
            </a:r>
            <a:r>
              <a:rPr lang="es-MX" sz="1700" dirty="0" smtClean="0"/>
              <a:t>)</a:t>
            </a:r>
          </a:p>
          <a:p>
            <a:pPr lvl="1" algn="just"/>
            <a:r>
              <a:rPr lang="es-MX" sz="1700" dirty="0" smtClean="0"/>
              <a:t>RECEIVE(</a:t>
            </a:r>
            <a:r>
              <a:rPr lang="es-MX" sz="1700" dirty="0" err="1" smtClean="0"/>
              <a:t>source,mesg</a:t>
            </a:r>
            <a:r>
              <a:rPr lang="es-MX" sz="1700" dirty="0" smtClean="0"/>
              <a:t>)</a:t>
            </a:r>
            <a:endParaRPr lang="es-ES" sz="1700" dirty="0" smtClean="0"/>
          </a:p>
          <a:p>
            <a:pPr lvl="2" algn="just"/>
            <a:r>
              <a:rPr lang="es-MX" sz="1400" b="1" dirty="0" smtClean="0"/>
              <a:t>Bloqueantes</a:t>
            </a:r>
            <a:r>
              <a:rPr lang="es-MX" sz="1400" dirty="0" smtClean="0"/>
              <a:t> (Receptor y emisor esperan a que el mensaje sea enviado o recibido).</a:t>
            </a:r>
          </a:p>
          <a:p>
            <a:pPr lvl="2" algn="just"/>
            <a:r>
              <a:rPr lang="es-MX" sz="1400" b="1" dirty="0" smtClean="0"/>
              <a:t>No bloqueantes</a:t>
            </a:r>
            <a:r>
              <a:rPr lang="es-MX" sz="1400" dirty="0" smtClean="0"/>
              <a:t> (Ni emisores ni receptores).</a:t>
            </a:r>
          </a:p>
          <a:p>
            <a:pPr lvl="2" algn="just"/>
            <a:r>
              <a:rPr lang="es-MX" sz="1400" b="1" dirty="0" smtClean="0"/>
              <a:t>Síncrona</a:t>
            </a:r>
            <a:r>
              <a:rPr lang="es-MX" sz="1400" dirty="0" smtClean="0"/>
              <a:t> (Los pares de la comunicación se bloquean).</a:t>
            </a:r>
          </a:p>
          <a:p>
            <a:pPr lvl="2" algn="just"/>
            <a:r>
              <a:rPr lang="es-MX" sz="1400" b="1" dirty="0" smtClean="0"/>
              <a:t>Asíncrona </a:t>
            </a:r>
            <a:r>
              <a:rPr lang="es-MX" sz="1400" dirty="0" smtClean="0"/>
              <a:t>(Mensaje almacenado en un buffer).</a:t>
            </a:r>
          </a:p>
          <a:p>
            <a:pPr algn="just"/>
            <a:r>
              <a:rPr lang="es-MX" sz="2000" dirty="0" smtClean="0"/>
              <a:t>¿Cómo se construye un sistema distribuido?</a:t>
            </a:r>
          </a:p>
          <a:p>
            <a:pPr lvl="1" algn="just"/>
            <a:r>
              <a:rPr lang="es-MX" sz="1700" dirty="0" smtClean="0"/>
              <a:t>Ignorando detalles (protocolos, direccionamiento, medio de comunicación).</a:t>
            </a:r>
          </a:p>
          <a:p>
            <a:pPr lvl="1" algn="just"/>
            <a:r>
              <a:rPr lang="es-MX" sz="1700" dirty="0" smtClean="0"/>
              <a:t>Usando un modelo muy popular: </a:t>
            </a:r>
            <a:r>
              <a:rPr lang="es-MX" sz="1700" b="1" u="sng" dirty="0" smtClean="0">
                <a:solidFill>
                  <a:schemeClr val="accent6">
                    <a:lumMod val="75000"/>
                  </a:schemeClr>
                </a:solidFill>
              </a:rPr>
              <a:t>Cliente-Servidor.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28604"/>
            <a:ext cx="7239000" cy="6027132"/>
          </a:xfrm>
        </p:spPr>
        <p:txBody>
          <a:bodyPr>
            <a:normAutofit/>
          </a:bodyPr>
          <a:lstStyle/>
          <a:p>
            <a:r>
              <a:rPr lang="es-MX" sz="2000" dirty="0" smtClean="0"/>
              <a:t>Vemos que existen 3 diferencias en esta declaración del método con el protocolo escrito anteriormente:</a:t>
            </a:r>
          </a:p>
          <a:p>
            <a:pPr lvl="1" algn="just"/>
            <a:r>
              <a:rPr lang="es-MX" sz="1700" dirty="0" smtClean="0"/>
              <a:t>En vez de ser un </a:t>
            </a:r>
            <a:r>
              <a:rPr lang="es-MX" sz="1700" dirty="0" err="1" smtClean="0"/>
              <a:t>string</a:t>
            </a:r>
            <a:r>
              <a:rPr lang="es-MX" sz="1700" dirty="0" smtClean="0"/>
              <a:t>, se cuenta con un puntero a una cadena de caracteres. En los procedimientos remotos siempre se escriben apuntadores a sus argumentos en vez de los argumentos mismos.</a:t>
            </a:r>
          </a:p>
          <a:p>
            <a:pPr lvl="1" algn="just"/>
            <a:r>
              <a:rPr lang="es-MX" sz="1700" dirty="0" smtClean="0"/>
              <a:t>Retorna un apuntador a entero (</a:t>
            </a:r>
            <a:r>
              <a:rPr lang="es-MX" sz="1700" dirty="0" err="1" smtClean="0"/>
              <a:t>int</a:t>
            </a:r>
            <a:r>
              <a:rPr lang="es-MX" sz="1700" dirty="0" smtClean="0"/>
              <a:t> *) en vez de un entero. Esto también es una generalidad en los procedimientos remotos, siempre regresan un apuntador.</a:t>
            </a:r>
          </a:p>
          <a:p>
            <a:pPr lvl="1" algn="just"/>
            <a:r>
              <a:rPr lang="es-MX" sz="1700" dirty="0" smtClean="0"/>
              <a:t>Cuenta con un “_1” al final del nombre del procedimiento. En general todos los procedimientos remotos </a:t>
            </a:r>
            <a:r>
              <a:rPr lang="es-MX" sz="1700" dirty="0" smtClean="0"/>
              <a:t>i</a:t>
            </a:r>
            <a:r>
              <a:rPr lang="es-MX" sz="1700" dirty="0" smtClean="0"/>
              <a:t>nvocados por </a:t>
            </a:r>
            <a:r>
              <a:rPr lang="es-MX" sz="1700" dirty="0" err="1" smtClean="0"/>
              <a:t>rpcgen</a:t>
            </a:r>
            <a:r>
              <a:rPr lang="es-MX" sz="1700" dirty="0" smtClean="0"/>
              <a:t> son nombrados con la siguiente regla:</a:t>
            </a:r>
          </a:p>
          <a:p>
            <a:pPr lvl="2" algn="just"/>
            <a:r>
              <a:rPr lang="es-MX" sz="1400" dirty="0" smtClean="0"/>
              <a:t>Primero el nombre del procedimiento, es cambiado a minúsculas.</a:t>
            </a:r>
          </a:p>
          <a:p>
            <a:pPr lvl="2" algn="just"/>
            <a:r>
              <a:rPr lang="es-MX" sz="1400" dirty="0" smtClean="0"/>
              <a:t>Se le agrega al final el carácter ‘_’.</a:t>
            </a:r>
          </a:p>
          <a:p>
            <a:pPr lvl="2" algn="just"/>
            <a:r>
              <a:rPr lang="es-MX" sz="1400" dirty="0" smtClean="0"/>
              <a:t>Finalmente se incluye en el nombre el número de la versión.</a:t>
            </a:r>
            <a:endParaRPr lang="es-MX" sz="1400" dirty="0" smtClean="0"/>
          </a:p>
          <a:p>
            <a:pPr lvl="2" algn="just"/>
            <a:endParaRPr lang="es-MX" sz="1400" dirty="0" smtClean="0"/>
          </a:p>
          <a:p>
            <a:pPr algn="just"/>
            <a:r>
              <a:rPr lang="es-MX" sz="2000" dirty="0" smtClean="0"/>
              <a:t>Ya solo queda una última cosa por hacer, declarar en el cliente el </a:t>
            </a:r>
            <a:r>
              <a:rPr lang="es-MX" sz="2000" dirty="0" err="1" smtClean="0"/>
              <a:t>main</a:t>
            </a:r>
            <a:r>
              <a:rPr lang="es-MX" sz="2000" dirty="0" smtClean="0"/>
              <a:t>() que hará el llamado remoto al procedimiento.</a:t>
            </a:r>
            <a:endParaRPr lang="es-MX" sz="20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85728"/>
            <a:ext cx="7239000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71512" y="285728"/>
            <a:ext cx="6810375" cy="5857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285860"/>
            <a:ext cx="4705350" cy="414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428604"/>
            <a:ext cx="7239000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00042"/>
            <a:ext cx="7239000" cy="6072230"/>
          </a:xfrm>
        </p:spPr>
        <p:txBody>
          <a:bodyPr>
            <a:normAutofit/>
          </a:bodyPr>
          <a:lstStyle/>
          <a:p>
            <a:r>
              <a:rPr lang="es-MX" sz="2000" dirty="0" smtClean="0"/>
              <a:t>En este código notemos 2 cosas importantes:</a:t>
            </a:r>
          </a:p>
          <a:p>
            <a:pPr lvl="1" algn="just"/>
            <a:r>
              <a:rPr lang="es-MX" sz="1700" dirty="0" smtClean="0"/>
              <a:t>El “</a:t>
            </a:r>
            <a:r>
              <a:rPr lang="es-MX" sz="1700" dirty="0" err="1" smtClean="0"/>
              <a:t>handle</a:t>
            </a:r>
            <a:r>
              <a:rPr lang="es-MX" sz="1700" dirty="0" smtClean="0"/>
              <a:t>” del cliente, es creado usando la rutina </a:t>
            </a:r>
            <a:r>
              <a:rPr lang="es-MX" sz="1700" dirty="0" err="1" smtClean="0"/>
              <a:t>clnt_create</a:t>
            </a:r>
            <a:r>
              <a:rPr lang="es-MX" sz="1700" dirty="0" smtClean="0"/>
              <a:t>() de la librería RPC. Este </a:t>
            </a:r>
            <a:r>
              <a:rPr lang="es-MX" sz="1700" dirty="0" err="1" smtClean="0"/>
              <a:t>handle</a:t>
            </a:r>
            <a:r>
              <a:rPr lang="es-MX" sz="1700" dirty="0" smtClean="0"/>
              <a:t> es enviado las rutinas del </a:t>
            </a:r>
            <a:r>
              <a:rPr lang="es-MX" sz="1700" dirty="0" err="1" smtClean="0"/>
              <a:t>stub</a:t>
            </a:r>
            <a:r>
              <a:rPr lang="es-MX" sz="1700" dirty="0" smtClean="0"/>
              <a:t>, el cual hará el llamado remoto del  procedimiento.</a:t>
            </a:r>
          </a:p>
          <a:p>
            <a:pPr lvl="1" algn="just"/>
            <a:r>
              <a:rPr lang="es-MX" sz="1700" dirty="0" smtClean="0"/>
              <a:t>Para hacer el llamado al procedimiento remoto se hace de la misma manera que si fuera local, solo agregando como parámetro el </a:t>
            </a:r>
            <a:r>
              <a:rPr lang="es-MX" sz="1700" dirty="0" err="1" smtClean="0"/>
              <a:t>handle</a:t>
            </a:r>
            <a:r>
              <a:rPr lang="es-MX" sz="1700" dirty="0" smtClean="0"/>
              <a:t>.</a:t>
            </a:r>
          </a:p>
          <a:p>
            <a:pPr algn="just"/>
            <a:r>
              <a:rPr lang="es-MX" sz="2000" dirty="0" smtClean="0"/>
              <a:t>Finalmente para generar todos los archivos necesarios y poder ejecutar, se requiere hacer lo siguiente en línea de comandos.</a:t>
            </a:r>
          </a:p>
          <a:p>
            <a:pPr algn="just"/>
            <a:endParaRPr lang="es-MX" sz="2000" dirty="0" smtClean="0"/>
          </a:p>
          <a:p>
            <a:pPr algn="just"/>
            <a:endParaRPr lang="es-MX" sz="2000" dirty="0" smtClean="0"/>
          </a:p>
          <a:p>
            <a:pPr algn="just"/>
            <a:endParaRPr lang="es-MX" sz="2000" dirty="0" smtClean="0"/>
          </a:p>
          <a:p>
            <a:pPr algn="just"/>
            <a:r>
              <a:rPr lang="es-MX" sz="2000" dirty="0" smtClean="0"/>
              <a:t>Es decir se compilan los dos programas, después de usar el </a:t>
            </a:r>
            <a:r>
              <a:rPr lang="es-MX" sz="2000" dirty="0" err="1" smtClean="0"/>
              <a:t>rpcgen</a:t>
            </a:r>
            <a:r>
              <a:rPr lang="es-MX" sz="2000" dirty="0" smtClean="0"/>
              <a:t> para rellenar las partes faltantes.</a:t>
            </a:r>
            <a:endParaRPr lang="es-MX" sz="20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643314"/>
            <a:ext cx="443865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000108"/>
            <a:ext cx="7239000" cy="4572032"/>
          </a:xfrm>
        </p:spPr>
        <p:txBody>
          <a:bodyPr>
            <a:normAutofit/>
          </a:bodyPr>
          <a:lstStyle/>
          <a:p>
            <a:pPr algn="just"/>
            <a:r>
              <a:rPr lang="es-MX" sz="2000" dirty="0" smtClean="0"/>
              <a:t>¿Qué fue lo que hizo </a:t>
            </a:r>
            <a:r>
              <a:rPr lang="es-MX" sz="2000" dirty="0" err="1" smtClean="0"/>
              <a:t>rpcgen</a:t>
            </a:r>
            <a:r>
              <a:rPr lang="es-MX" sz="2000" dirty="0" smtClean="0"/>
              <a:t> con </a:t>
            </a:r>
            <a:r>
              <a:rPr lang="es-MX" sz="2000" dirty="0" err="1" smtClean="0"/>
              <a:t>msg.x</a:t>
            </a:r>
            <a:r>
              <a:rPr lang="es-MX" sz="2000" dirty="0" smtClean="0"/>
              <a:t>?</a:t>
            </a:r>
          </a:p>
          <a:p>
            <a:pPr algn="just"/>
            <a:r>
              <a:rPr lang="es-MX" sz="2000" dirty="0" smtClean="0"/>
              <a:t>Crea el archivo de cabecera “</a:t>
            </a:r>
            <a:r>
              <a:rPr lang="es-MX" sz="2000" dirty="0" err="1" smtClean="0"/>
              <a:t>msg.h</a:t>
            </a:r>
            <a:r>
              <a:rPr lang="es-MX" sz="2000" dirty="0" smtClean="0"/>
              <a:t>”, el cual contiene #</a:t>
            </a:r>
            <a:r>
              <a:rPr lang="es-MX" sz="2000" dirty="0" err="1" smtClean="0"/>
              <a:t>define´s</a:t>
            </a:r>
            <a:r>
              <a:rPr lang="es-MX" sz="2000" dirty="0" smtClean="0"/>
              <a:t> para MESSAGEPROG, MESSAGEEVERS y PRINTMESSAGE.</a:t>
            </a:r>
          </a:p>
          <a:p>
            <a:pPr algn="just"/>
            <a:r>
              <a:rPr lang="es-MX" sz="2000" dirty="0" smtClean="0"/>
              <a:t>Crea el </a:t>
            </a:r>
            <a:r>
              <a:rPr lang="es-MX" sz="2000" dirty="0" err="1" smtClean="0"/>
              <a:t>stub</a:t>
            </a:r>
            <a:r>
              <a:rPr lang="es-MX" sz="2000" dirty="0" smtClean="0"/>
              <a:t> del cliente, en el archivo </a:t>
            </a:r>
            <a:r>
              <a:rPr lang="es-MX" sz="2000" dirty="0" err="1" smtClean="0"/>
              <a:t>msg_clnt.c</a:t>
            </a:r>
            <a:r>
              <a:rPr lang="es-MX" sz="2000" dirty="0" smtClean="0"/>
              <a:t>. En este caso el </a:t>
            </a:r>
            <a:r>
              <a:rPr lang="es-MX" sz="2000" dirty="0" err="1" smtClean="0"/>
              <a:t>stub</a:t>
            </a:r>
            <a:r>
              <a:rPr lang="es-MX" sz="2000" dirty="0" smtClean="0"/>
              <a:t> solo contendrá una rutina.</a:t>
            </a:r>
          </a:p>
          <a:p>
            <a:pPr lvl="1" algn="just"/>
            <a:r>
              <a:rPr lang="es-MX" sz="1700" dirty="0" smtClean="0"/>
              <a:t>El nombre del archivo para el </a:t>
            </a:r>
            <a:r>
              <a:rPr lang="es-MX" sz="1700" dirty="0" err="1" smtClean="0"/>
              <a:t>stub</a:t>
            </a:r>
            <a:r>
              <a:rPr lang="es-MX" sz="1700" dirty="0" smtClean="0"/>
              <a:t> del cliente siempre esta formado de la siguiente manera: Si el nombre de archivo es </a:t>
            </a:r>
            <a:r>
              <a:rPr lang="es-MX" sz="1700" dirty="0" err="1" smtClean="0"/>
              <a:t>FOO.x</a:t>
            </a:r>
            <a:r>
              <a:rPr lang="es-MX" sz="1700" dirty="0" smtClean="0"/>
              <a:t>, entonces el </a:t>
            </a:r>
            <a:r>
              <a:rPr lang="es-MX" sz="1700" dirty="0" err="1" smtClean="0"/>
              <a:t>stub</a:t>
            </a:r>
            <a:r>
              <a:rPr lang="es-MX" sz="1700" dirty="0" smtClean="0"/>
              <a:t> del cliente se genera en el archivo llamado </a:t>
            </a:r>
            <a:r>
              <a:rPr lang="es-MX" sz="1700" dirty="0" err="1" smtClean="0"/>
              <a:t>FOO_clnt.c</a:t>
            </a:r>
            <a:r>
              <a:rPr lang="es-MX" sz="1700" dirty="0" smtClean="0"/>
              <a:t>.</a:t>
            </a:r>
          </a:p>
          <a:p>
            <a:pPr algn="just"/>
            <a:r>
              <a:rPr lang="es-MX" sz="2000" dirty="0" smtClean="0"/>
              <a:t>Crea el programa del servidor. Se nombra de manera similar al anterior. (</a:t>
            </a:r>
            <a:r>
              <a:rPr lang="es-MX" sz="2000" dirty="0" err="1" smtClean="0"/>
              <a:t>FOO_svc.c</a:t>
            </a:r>
            <a:r>
              <a:rPr lang="es-MX" sz="2000" dirty="0" smtClean="0"/>
              <a:t>).</a:t>
            </a:r>
            <a:endParaRPr lang="es-MX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00042"/>
            <a:ext cx="7239000" cy="5955694"/>
          </a:xfrm>
        </p:spPr>
        <p:txBody>
          <a:bodyPr>
            <a:normAutofit/>
          </a:bodyPr>
          <a:lstStyle/>
          <a:p>
            <a:pPr algn="just"/>
            <a:r>
              <a:rPr lang="es-MX" sz="2000" dirty="0" smtClean="0"/>
              <a:t>Ahora ejecutemos, para esto primero copiamos el servidor a una máquina remota y lo ejecutamos en segundo plano, de la siguiente manera:</a:t>
            </a:r>
          </a:p>
          <a:p>
            <a:pPr algn="just"/>
            <a:endParaRPr lang="es-MX" sz="2000" dirty="0" smtClean="0"/>
          </a:p>
          <a:p>
            <a:pPr algn="just"/>
            <a:endParaRPr lang="es-MX" sz="2000" dirty="0" smtClean="0"/>
          </a:p>
          <a:p>
            <a:pPr algn="just"/>
            <a:endParaRPr lang="es-MX" sz="2000" dirty="0" smtClean="0"/>
          </a:p>
          <a:p>
            <a:pPr algn="just"/>
            <a:endParaRPr lang="es-MX" sz="2000" dirty="0" smtClean="0"/>
          </a:p>
          <a:p>
            <a:pPr algn="just"/>
            <a:r>
              <a:rPr lang="es-MX" sz="2000" dirty="0" smtClean="0"/>
              <a:t>Por último ejecutamos en primer plano el cliente.</a:t>
            </a:r>
          </a:p>
          <a:p>
            <a:pPr algn="just"/>
            <a:endParaRPr lang="es-MX" sz="2000" dirty="0" smtClean="0"/>
          </a:p>
          <a:p>
            <a:pPr algn="just"/>
            <a:endParaRPr lang="es-MX" sz="2000" dirty="0" smtClean="0"/>
          </a:p>
          <a:p>
            <a:pPr algn="just"/>
            <a:endParaRPr lang="es-MX" sz="2000" dirty="0" smtClean="0"/>
          </a:p>
          <a:p>
            <a:pPr algn="just"/>
            <a:endParaRPr lang="es-MX" sz="2000" dirty="0" smtClean="0"/>
          </a:p>
          <a:p>
            <a:pPr algn="just"/>
            <a:r>
              <a:rPr lang="es-MX" sz="2000" dirty="0" smtClean="0"/>
              <a:t>¿En que consola se escribe el mensaje?</a:t>
            </a:r>
          </a:p>
          <a:p>
            <a:pPr lvl="1" algn="just"/>
            <a:r>
              <a:rPr lang="es-MX" sz="1700" dirty="0" smtClean="0"/>
              <a:t>En la de </a:t>
            </a:r>
            <a:r>
              <a:rPr lang="es-MX" sz="1700" dirty="0" err="1" smtClean="0"/>
              <a:t>moon</a:t>
            </a:r>
            <a:r>
              <a:rPr lang="es-MX" sz="1700" dirty="0" smtClean="0"/>
              <a:t> (servidor).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071678"/>
            <a:ext cx="3601414" cy="452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3857628"/>
            <a:ext cx="3651276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2047917">
            <a:off x="197236" y="2503943"/>
            <a:ext cx="7239000" cy="1143000"/>
          </a:xfrm>
        </p:spPr>
        <p:txBody>
          <a:bodyPr>
            <a:noAutofit/>
          </a:bodyPr>
          <a:lstStyle/>
          <a:p>
            <a:pPr algn="ctr"/>
            <a:r>
              <a:rPr lang="es-MX" sz="8000" u="sng" dirty="0" smtClean="0"/>
              <a:t>gracias</a:t>
            </a:r>
            <a:endParaRPr lang="es-MX" sz="8000" u="sng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/>
          <a:lstStyle/>
          <a:p>
            <a:r>
              <a:rPr lang="es-MX" u="sng" dirty="0" smtClean="0"/>
              <a:t>Modelo cliente-servidor</a:t>
            </a:r>
            <a:endParaRPr lang="es-ES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57298"/>
            <a:ext cx="7239000" cy="5098438"/>
          </a:xfrm>
        </p:spPr>
        <p:txBody>
          <a:bodyPr>
            <a:normAutofit/>
          </a:bodyPr>
          <a:lstStyle/>
          <a:p>
            <a:pPr algn="just"/>
            <a:r>
              <a:rPr lang="es-MX" sz="2000" dirty="0" smtClean="0"/>
              <a:t>El sistema completo se descompone en pares: cliente-servidor.</a:t>
            </a:r>
          </a:p>
          <a:p>
            <a:pPr lvl="1" algn="just"/>
            <a:r>
              <a:rPr lang="es-MX" sz="1700" b="1" dirty="0" smtClean="0"/>
              <a:t>Servidores</a:t>
            </a:r>
            <a:r>
              <a:rPr lang="es-MX" sz="1700" dirty="0" smtClean="0"/>
              <a:t> (procesos u objetos) Son especializados, pocos, y proporcionan servicios. (Exporta una interfaz).</a:t>
            </a:r>
          </a:p>
          <a:p>
            <a:pPr lvl="1" algn="just"/>
            <a:r>
              <a:rPr lang="es-MX" sz="1700" b="1" dirty="0" smtClean="0"/>
              <a:t>Clientes</a:t>
            </a:r>
            <a:r>
              <a:rPr lang="es-MX" sz="1700" dirty="0" smtClean="0"/>
              <a:t> (procesos u objetos) Son solicitantes de servicios. (Importa una interfaz).</a:t>
            </a:r>
          </a:p>
          <a:p>
            <a:pPr algn="just"/>
            <a:r>
              <a:rPr lang="es-MX" sz="2000" dirty="0" smtClean="0"/>
              <a:t>Algunas características de este modelo son:</a:t>
            </a:r>
          </a:p>
          <a:p>
            <a:pPr lvl="1" algn="just"/>
            <a:r>
              <a:rPr lang="es-MX" sz="1700" dirty="0" smtClean="0"/>
              <a:t>Un cliente solicita un servicio, un servidor lo provee.</a:t>
            </a:r>
          </a:p>
          <a:p>
            <a:pPr lvl="1" algn="just"/>
            <a:r>
              <a:rPr lang="es-MX" sz="1700" dirty="0" smtClean="0"/>
              <a:t>La relación entre cliente-servidor es mediante interfaces.</a:t>
            </a:r>
          </a:p>
          <a:p>
            <a:pPr lvl="2" algn="just"/>
            <a:r>
              <a:rPr lang="es-MX" sz="1400" dirty="0" smtClean="0"/>
              <a:t>A puede ser servidor y B puede ser cliente de un servicio X.</a:t>
            </a:r>
          </a:p>
          <a:p>
            <a:pPr lvl="2" algn="just"/>
            <a:r>
              <a:rPr lang="es-MX" sz="1400" dirty="0" smtClean="0"/>
              <a:t>B puede ser servidor y A puede ser cliente de un servicio Y.</a:t>
            </a:r>
          </a:p>
          <a:p>
            <a:pPr lvl="2" algn="just"/>
            <a:r>
              <a:rPr lang="es-MX" sz="1400" dirty="0" smtClean="0"/>
              <a:t>En la práctica la mayoría de los servidores son dedicados.</a:t>
            </a:r>
          </a:p>
          <a:p>
            <a:pPr lvl="2" algn="just"/>
            <a:r>
              <a:rPr lang="es-MX" sz="1400" dirty="0" smtClean="0"/>
              <a:t>La relación cliente servidor puede ser anidada.</a:t>
            </a:r>
          </a:p>
          <a:p>
            <a:pPr lvl="3" algn="just"/>
            <a:r>
              <a:rPr lang="es-MX" sz="1400" dirty="0" smtClean="0"/>
              <a:t>A invoca al servidor B, y B invoca al servidor C,…</a:t>
            </a:r>
            <a:endParaRPr lang="es-ES" sz="1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u="sng" dirty="0" smtClean="0"/>
              <a:t>Llamados a procedimientos remotos (RPC).</a:t>
            </a:r>
            <a:endParaRPr lang="es-ES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MX" sz="2000" dirty="0" smtClean="0"/>
              <a:t>Cualquier interfaz o servicio local puede ser potencialmente una interfaz remota:</a:t>
            </a:r>
          </a:p>
          <a:p>
            <a:pPr lvl="1" algn="just"/>
            <a:r>
              <a:rPr lang="es-MX" sz="1700" u="sng" dirty="0" smtClean="0"/>
              <a:t>Impresora: </a:t>
            </a:r>
            <a:r>
              <a:rPr lang="es-MX" sz="1700" dirty="0" smtClean="0"/>
              <a:t>Enfila un archivo, inicia la cola, vacía la cola, etc.</a:t>
            </a:r>
          </a:p>
          <a:p>
            <a:pPr lvl="1" algn="just"/>
            <a:r>
              <a:rPr lang="es-MX" sz="1700" u="sng" dirty="0" smtClean="0"/>
              <a:t>Sistema de archivos: </a:t>
            </a:r>
            <a:r>
              <a:rPr lang="es-MX" sz="1700" dirty="0" smtClean="0"/>
              <a:t>Crear, borrar, leer y escribir archivos.</a:t>
            </a:r>
          </a:p>
          <a:p>
            <a:pPr lvl="1" algn="just"/>
            <a:r>
              <a:rPr lang="es-MX" sz="1700" u="sng" dirty="0" smtClean="0"/>
              <a:t>Manejador de candados:</a:t>
            </a:r>
            <a:r>
              <a:rPr lang="es-MX" sz="1700" dirty="0" smtClean="0"/>
              <a:t> Obtener un candado de lectura o escritura, liberar un candado, etc.</a:t>
            </a:r>
          </a:p>
          <a:p>
            <a:pPr algn="just"/>
            <a:r>
              <a:rPr lang="es-MX" sz="2000" dirty="0" smtClean="0"/>
              <a:t>Es necesario una abstracción de la comunicación para poder proporcionar servicios remotos.</a:t>
            </a:r>
          </a:p>
          <a:p>
            <a:pPr lvl="1" algn="just"/>
            <a:r>
              <a:rPr lang="es-MX" sz="1700" dirty="0" smtClean="0"/>
              <a:t>Simple: Análogo a los llamados locales a procedimientos o llamadas al sistema.</a:t>
            </a:r>
          </a:p>
          <a:p>
            <a:pPr lvl="2" algn="just"/>
            <a:r>
              <a:rPr lang="es-MX" sz="1400" dirty="0" smtClean="0"/>
              <a:t>Hacer una llamada a una función de dejar que la función misma se preocupe por los detalles de la comunicación.</a:t>
            </a:r>
          </a:p>
          <a:p>
            <a:pPr lvl="1" algn="just"/>
            <a:r>
              <a:rPr lang="es-MX" sz="1700" dirty="0" smtClean="0"/>
              <a:t>Conveniente: Los programadores saben como hacer llamados a funciones.</a:t>
            </a:r>
          </a:p>
          <a:p>
            <a:pPr algn="just"/>
            <a:r>
              <a:rPr lang="es-MX" sz="2000" dirty="0" smtClean="0"/>
              <a:t>Los clientes llaman a los servidores.</a:t>
            </a:r>
          </a:p>
          <a:p>
            <a:pPr lvl="1" algn="just"/>
            <a:r>
              <a:rPr lang="es-MX" sz="1700" dirty="0" smtClean="0"/>
              <a:t>Los servidores tienen un nombre o identificador único.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37192"/>
          </a:xfrm>
        </p:spPr>
        <p:txBody>
          <a:bodyPr>
            <a:normAutofit fontScale="90000"/>
          </a:bodyPr>
          <a:lstStyle/>
          <a:p>
            <a:r>
              <a:rPr lang="es-MX" u="sng" dirty="0" smtClean="0"/>
              <a:t>Aspectos principales de los </a:t>
            </a:r>
            <a:r>
              <a:rPr lang="es-MX" u="sng" dirty="0" err="1" smtClean="0"/>
              <a:t>rpc</a:t>
            </a:r>
            <a:endParaRPr lang="es-ES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14422"/>
            <a:ext cx="7239000" cy="5241314"/>
          </a:xfrm>
        </p:spPr>
        <p:txBody>
          <a:bodyPr>
            <a:normAutofit/>
          </a:bodyPr>
          <a:lstStyle/>
          <a:p>
            <a:r>
              <a:rPr lang="es-MX" sz="2000" dirty="0" smtClean="0"/>
              <a:t>Control de flujo: transferencia síncrona del control.</a:t>
            </a:r>
          </a:p>
          <a:p>
            <a:pPr lvl="1"/>
            <a:r>
              <a:rPr lang="es-MX" sz="1700" dirty="0" smtClean="0"/>
              <a:t>El que invoca hace una solicitud y se bloquea.</a:t>
            </a:r>
          </a:p>
          <a:p>
            <a:pPr lvl="1"/>
            <a:r>
              <a:rPr lang="es-MX" sz="1700" dirty="0" smtClean="0"/>
              <a:t>El invocado recibe la solicitud y contesta.</a:t>
            </a:r>
          </a:p>
          <a:p>
            <a:pPr lvl="1"/>
            <a:r>
              <a:rPr lang="es-MX" sz="1700" dirty="0" smtClean="0"/>
              <a:t>El que invoca continua su flujo de ejecución.</a:t>
            </a:r>
          </a:p>
          <a:p>
            <a:r>
              <a:rPr lang="es-MX" sz="2000" dirty="0" smtClean="0"/>
              <a:t>Sintaxis de la invocación.</a:t>
            </a:r>
          </a:p>
          <a:p>
            <a:pPr lvl="1"/>
            <a:r>
              <a:rPr lang="es-MX" sz="1700" dirty="0" err="1" smtClean="0"/>
              <a:t>RPC´s</a:t>
            </a:r>
            <a:r>
              <a:rPr lang="es-MX" sz="1700" dirty="0" smtClean="0"/>
              <a:t> tienen parámetros de entrada y salida.</a:t>
            </a:r>
          </a:p>
          <a:p>
            <a:pPr lvl="1"/>
            <a:r>
              <a:rPr lang="es-MX" sz="1700" dirty="0" smtClean="0"/>
              <a:t>No hay información de variables globales.</a:t>
            </a:r>
          </a:p>
          <a:p>
            <a:pPr lvl="1"/>
            <a:r>
              <a:rPr lang="es-MX" sz="1700" dirty="0" smtClean="0"/>
              <a:t>El paso de apuntadores no tiene sentido.</a:t>
            </a:r>
          </a:p>
          <a:p>
            <a:r>
              <a:rPr lang="es-MX" sz="2000" dirty="0" smtClean="0"/>
              <a:t>Tipos de </a:t>
            </a:r>
            <a:r>
              <a:rPr lang="es-MX" sz="2000" dirty="0" err="1" smtClean="0"/>
              <a:t>RPC´s</a:t>
            </a:r>
            <a:endParaRPr lang="es-MX" sz="2000" dirty="0" smtClean="0"/>
          </a:p>
          <a:p>
            <a:pPr lvl="1"/>
            <a:r>
              <a:rPr lang="es-MX" sz="1700" dirty="0" smtClean="0"/>
              <a:t>Codificados en un lenguaje de programación especial.</a:t>
            </a:r>
          </a:p>
          <a:p>
            <a:pPr lvl="2"/>
            <a:r>
              <a:rPr lang="es-MX" sz="1400" dirty="0" smtClean="0"/>
              <a:t>Ada distribuido, Cedar, </a:t>
            </a:r>
            <a:r>
              <a:rPr lang="es-MX" sz="1400" dirty="0" err="1" smtClean="0"/>
              <a:t>Argus</a:t>
            </a:r>
            <a:r>
              <a:rPr lang="es-MX" sz="1400" dirty="0" smtClean="0"/>
              <a:t>, </a:t>
            </a:r>
            <a:r>
              <a:rPr lang="es-MX" sz="1400" dirty="0" err="1" smtClean="0"/>
              <a:t>Arjuna</a:t>
            </a:r>
            <a:r>
              <a:rPr lang="es-MX" sz="1400" dirty="0" smtClean="0"/>
              <a:t>, Java.</a:t>
            </a:r>
          </a:p>
          <a:p>
            <a:pPr lvl="1"/>
            <a:r>
              <a:rPr lang="es-MX" sz="1700" dirty="0" smtClean="0"/>
              <a:t>Codificados en un lenguaje especial para definición de interfaces.</a:t>
            </a:r>
          </a:p>
          <a:p>
            <a:pPr lvl="2"/>
            <a:r>
              <a:rPr lang="es-MX" sz="1400" dirty="0" smtClean="0"/>
              <a:t>DCE en OSF, IDL en </a:t>
            </a:r>
            <a:r>
              <a:rPr lang="es-MX" sz="1400" dirty="0" err="1" smtClean="0"/>
              <a:t>Corba</a:t>
            </a:r>
            <a:r>
              <a:rPr lang="es-MX" sz="1400" dirty="0" smtClean="0"/>
              <a:t>, RPC GEN de </a:t>
            </a:r>
            <a:r>
              <a:rPr lang="es-MX" sz="1400" dirty="0" err="1" smtClean="0"/>
              <a:t>Sun</a:t>
            </a:r>
            <a:r>
              <a:rPr lang="es-MX" sz="1400" dirty="0" smtClean="0"/>
              <a:t>.</a:t>
            </a:r>
          </a:p>
          <a:p>
            <a:pPr lvl="2"/>
            <a:r>
              <a:rPr lang="es-MX" sz="1400" dirty="0" smtClean="0"/>
              <a:t>La definición de interfaces consiste en una lista de firmas (prototipos)</a:t>
            </a:r>
          </a:p>
          <a:p>
            <a:pPr lvl="3"/>
            <a:r>
              <a:rPr lang="es-MX" sz="1400" dirty="0" smtClean="0"/>
              <a:t>Nombres de procedimientos.</a:t>
            </a:r>
          </a:p>
          <a:p>
            <a:pPr lvl="3"/>
            <a:r>
              <a:rPr lang="es-MX" sz="1400" dirty="0" smtClean="0"/>
              <a:t>Parámetros de entrada y salida. </a:t>
            </a:r>
            <a:endParaRPr lang="es-ES" sz="1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537192"/>
          </a:xfrm>
        </p:spPr>
        <p:txBody>
          <a:bodyPr>
            <a:normAutofit fontScale="90000"/>
          </a:bodyPr>
          <a:lstStyle/>
          <a:p>
            <a:r>
              <a:rPr lang="es-MX" u="sng" dirty="0" smtClean="0"/>
              <a:t>Flujo de </a:t>
            </a:r>
            <a:r>
              <a:rPr lang="es-MX" u="sng" dirty="0" err="1" smtClean="0"/>
              <a:t>rpc</a:t>
            </a:r>
            <a:endParaRPr lang="es-ES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3143248"/>
            <a:ext cx="3186106" cy="2982915"/>
          </a:xfrm>
        </p:spPr>
        <p:txBody>
          <a:bodyPr>
            <a:normAutofit lnSpcReduction="10000"/>
          </a:bodyPr>
          <a:lstStyle/>
          <a:p>
            <a:pPr algn="just"/>
            <a:r>
              <a:rPr lang="es-MX" sz="1800" dirty="0" smtClean="0"/>
              <a:t>Debe de haber un enlace entre el </a:t>
            </a:r>
            <a:r>
              <a:rPr lang="es-MX" sz="1800" dirty="0" smtClean="0"/>
              <a:t>lenguaje </a:t>
            </a:r>
            <a:r>
              <a:rPr lang="es-MX" sz="1800" dirty="0" smtClean="0"/>
              <a:t>y el sistema RPC.</a:t>
            </a:r>
          </a:p>
          <a:p>
            <a:pPr algn="just"/>
            <a:r>
              <a:rPr lang="es-MX" sz="1800" dirty="0" smtClean="0"/>
              <a:t>Genera un “</a:t>
            </a:r>
            <a:r>
              <a:rPr lang="es-MX" sz="1800" dirty="0" err="1" smtClean="0"/>
              <a:t>stub</a:t>
            </a:r>
            <a:r>
              <a:rPr lang="es-MX" sz="1800" dirty="0" smtClean="0"/>
              <a:t>” que representa el RPC en el cliente.</a:t>
            </a:r>
          </a:p>
          <a:p>
            <a:pPr algn="just"/>
            <a:r>
              <a:rPr lang="es-MX" sz="1800" dirty="0" smtClean="0"/>
              <a:t>El </a:t>
            </a:r>
            <a:r>
              <a:rPr lang="es-MX" sz="1800" dirty="0" err="1" smtClean="0"/>
              <a:t>stub</a:t>
            </a:r>
            <a:r>
              <a:rPr lang="es-MX" sz="1800" dirty="0" smtClean="0"/>
              <a:t> crea un mensaje empacado con los parámetros.</a:t>
            </a:r>
          </a:p>
          <a:p>
            <a:pPr algn="just"/>
            <a:r>
              <a:rPr lang="es-MX" sz="1800" dirty="0" smtClean="0"/>
              <a:t>Se bloquea.</a:t>
            </a:r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3929058" y="3143248"/>
            <a:ext cx="3770190" cy="2982915"/>
          </a:xfrm>
        </p:spPr>
        <p:txBody>
          <a:bodyPr>
            <a:normAutofit lnSpcReduction="10000"/>
          </a:bodyPr>
          <a:lstStyle/>
          <a:p>
            <a:pPr algn="just"/>
            <a:r>
              <a:rPr lang="es-MX" sz="1800" dirty="0" smtClean="0"/>
              <a:t>Los mecanismos de RPC proporcionan un despachador.</a:t>
            </a:r>
          </a:p>
          <a:p>
            <a:pPr algn="just"/>
            <a:r>
              <a:rPr lang="es-MX" sz="1800" dirty="0" smtClean="0"/>
              <a:t>El despachador llama al “</a:t>
            </a:r>
            <a:r>
              <a:rPr lang="es-MX" sz="1800" dirty="0" err="1" smtClean="0"/>
              <a:t>stub</a:t>
            </a:r>
            <a:r>
              <a:rPr lang="es-MX" sz="1800" dirty="0" smtClean="0"/>
              <a:t>” del servidor.</a:t>
            </a:r>
          </a:p>
          <a:p>
            <a:pPr algn="just"/>
            <a:r>
              <a:rPr lang="es-MX" sz="1800" dirty="0" smtClean="0"/>
              <a:t>El </a:t>
            </a:r>
            <a:r>
              <a:rPr lang="es-MX" sz="1800" dirty="0" err="1" smtClean="0"/>
              <a:t>stub</a:t>
            </a:r>
            <a:r>
              <a:rPr lang="es-MX" sz="1800" dirty="0" smtClean="0"/>
              <a:t> desempaca el mensaje y llama a un procedimiento local.</a:t>
            </a:r>
          </a:p>
          <a:p>
            <a:pPr algn="just"/>
            <a:r>
              <a:rPr lang="es-MX" sz="1800" dirty="0" smtClean="0"/>
              <a:t>Hace un procedimiento similar para regresar la respuesta.</a:t>
            </a:r>
            <a:endParaRPr lang="es-ES" sz="18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000108"/>
            <a:ext cx="4286280" cy="2138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>
            <a:normAutofit/>
          </a:bodyPr>
          <a:lstStyle/>
          <a:p>
            <a:r>
              <a:rPr lang="es-MX" u="sng" dirty="0" smtClean="0"/>
              <a:t>Problemas de los </a:t>
            </a:r>
            <a:r>
              <a:rPr lang="es-MX" u="sng" dirty="0" err="1" smtClean="0"/>
              <a:t>rpc</a:t>
            </a:r>
            <a:endParaRPr lang="es-ES" u="sng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457200" y="1214422"/>
            <a:ext cx="7239000" cy="5241314"/>
          </a:xfrm>
        </p:spPr>
        <p:txBody>
          <a:bodyPr>
            <a:normAutofit/>
          </a:bodyPr>
          <a:lstStyle/>
          <a:p>
            <a:pPr algn="just"/>
            <a:r>
              <a:rPr lang="es-MX" sz="2000" dirty="0" smtClean="0"/>
              <a:t>Paso de parámetros y conversión de datos.</a:t>
            </a:r>
          </a:p>
          <a:p>
            <a:pPr lvl="1" algn="just"/>
            <a:r>
              <a:rPr lang="es-MX" sz="1700" dirty="0" smtClean="0"/>
              <a:t>¿Cuáles tipos de datos pueden ser enviados y cómo se representan los mensajes?</a:t>
            </a:r>
          </a:p>
          <a:p>
            <a:pPr algn="just"/>
            <a:r>
              <a:rPr lang="es-MX" sz="2000" dirty="0" err="1" smtClean="0"/>
              <a:t>Binding</a:t>
            </a:r>
            <a:r>
              <a:rPr lang="es-MX" sz="2000" dirty="0" smtClean="0"/>
              <a:t> (atar o vincular).</a:t>
            </a:r>
          </a:p>
          <a:p>
            <a:pPr lvl="1" algn="just"/>
            <a:r>
              <a:rPr lang="es-MX" sz="1700" dirty="0" smtClean="0"/>
              <a:t>¿Cómo un cliente localiza a un servidor y cómo un servidor registra sus servicios?</a:t>
            </a:r>
          </a:p>
          <a:p>
            <a:pPr algn="just"/>
            <a:r>
              <a:rPr lang="es-MX" sz="2000" dirty="0" smtClean="0"/>
              <a:t>Compilación</a:t>
            </a:r>
          </a:p>
          <a:p>
            <a:pPr lvl="1" algn="just"/>
            <a:r>
              <a:rPr lang="es-MX" sz="1700" dirty="0" smtClean="0"/>
              <a:t>¿Cómo se generan los “</a:t>
            </a:r>
            <a:r>
              <a:rPr lang="es-MX" sz="1700" dirty="0" err="1" smtClean="0"/>
              <a:t>stubs</a:t>
            </a:r>
            <a:r>
              <a:rPr lang="es-MX" sz="1700" dirty="0" smtClean="0"/>
              <a:t>” y cómo se ligan a los clientes y servidores?</a:t>
            </a:r>
          </a:p>
          <a:p>
            <a:pPr algn="just"/>
            <a:r>
              <a:rPr lang="es-MX" sz="2000" dirty="0" smtClean="0"/>
              <a:t>Manejo de fallas y excepciones</a:t>
            </a:r>
          </a:p>
          <a:p>
            <a:pPr lvl="1" algn="just"/>
            <a:r>
              <a:rPr lang="es-MX" sz="1700" dirty="0" smtClean="0"/>
              <a:t>¿Cómo reportar errores?</a:t>
            </a:r>
          </a:p>
          <a:p>
            <a:pPr algn="just"/>
            <a:r>
              <a:rPr lang="es-MX" sz="2000" dirty="0" smtClean="0"/>
              <a:t>Seguridad</a:t>
            </a:r>
          </a:p>
          <a:p>
            <a:pPr lvl="1" algn="just"/>
            <a:r>
              <a:rPr lang="es-MX" sz="1700" dirty="0" smtClean="0"/>
              <a:t>¿Qué acerca de esto en RPC?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/>
          <a:lstStyle/>
          <a:p>
            <a:r>
              <a:rPr lang="es-MX" u="sng" dirty="0" smtClean="0"/>
              <a:t>Paso de parámetros.</a:t>
            </a:r>
            <a:endParaRPr lang="es-ES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85860"/>
            <a:ext cx="7239000" cy="5169876"/>
          </a:xfrm>
        </p:spPr>
        <p:txBody>
          <a:bodyPr>
            <a:normAutofit/>
          </a:bodyPr>
          <a:lstStyle/>
          <a:p>
            <a:pPr algn="just"/>
            <a:r>
              <a:rPr lang="es-MX" sz="2000" dirty="0" smtClean="0"/>
              <a:t>El manejo de parámetros incluye el paso y la conversión de datos en mensajes: esto es trabajo del </a:t>
            </a:r>
            <a:r>
              <a:rPr lang="es-MX" sz="2000" dirty="0" err="1" smtClean="0"/>
              <a:t>stub</a:t>
            </a:r>
            <a:r>
              <a:rPr lang="es-MX" sz="2000" dirty="0" smtClean="0"/>
              <a:t>.</a:t>
            </a:r>
          </a:p>
          <a:p>
            <a:pPr lvl="1" algn="just"/>
            <a:r>
              <a:rPr lang="es-MX" sz="1700" b="1" dirty="0" smtClean="0"/>
              <a:t>Llamado por valor</a:t>
            </a:r>
            <a:r>
              <a:rPr lang="es-MX" sz="1700" dirty="0" smtClean="0"/>
              <a:t>. Se copia a una variable local y no hay modificación.</a:t>
            </a:r>
          </a:p>
          <a:p>
            <a:pPr lvl="1" algn="just"/>
            <a:r>
              <a:rPr lang="es-MX" sz="1700" b="1" dirty="0" smtClean="0"/>
              <a:t>Llamado por nombre. </a:t>
            </a:r>
            <a:r>
              <a:rPr lang="es-MX" sz="1700" dirty="0" smtClean="0"/>
              <a:t>Evaluación en tiempo de ejecución de expresiones simbólicas.</a:t>
            </a:r>
          </a:p>
          <a:p>
            <a:pPr lvl="1" algn="just"/>
            <a:r>
              <a:rPr lang="es-MX" sz="1700" b="1" dirty="0" smtClean="0"/>
              <a:t>Llamado por referencia. </a:t>
            </a:r>
            <a:r>
              <a:rPr lang="es-MX" sz="1700" dirty="0" smtClean="0"/>
              <a:t>No hay un espacio de direccionamiento compartido por lo que el uso de apuntadores no tiene caso.</a:t>
            </a:r>
          </a:p>
          <a:p>
            <a:pPr lvl="1" algn="just"/>
            <a:r>
              <a:rPr lang="es-MX" sz="1700" b="1" dirty="0" smtClean="0"/>
              <a:t>Llamado por copia y restauración</a:t>
            </a:r>
            <a:r>
              <a:rPr lang="es-MX" sz="1700" dirty="0" smtClean="0"/>
              <a:t>. Combinación del llamado por valor a la entrada y por referencia a la salida. </a:t>
            </a:r>
            <a:r>
              <a:rPr lang="es-MX" sz="1700" b="1" u="sng" dirty="0" smtClean="0">
                <a:solidFill>
                  <a:schemeClr val="accent6">
                    <a:lumMod val="75000"/>
                  </a:schemeClr>
                </a:solidFill>
              </a:rPr>
              <a:t>ADECUADOS.</a:t>
            </a:r>
          </a:p>
          <a:p>
            <a:pPr algn="just">
              <a:buNone/>
            </a:pPr>
            <a:endParaRPr lang="es-MX" sz="2000" b="1" u="sng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r>
              <a:rPr lang="es-MX" sz="2000" dirty="0" smtClean="0"/>
              <a:t>Sintaxis de transferencia de datos.</a:t>
            </a:r>
          </a:p>
          <a:p>
            <a:pPr lvl="1" algn="just"/>
            <a:r>
              <a:rPr lang="es-MX" sz="1700" dirty="0" smtClean="0"/>
              <a:t>ASN.1 (</a:t>
            </a:r>
            <a:r>
              <a:rPr lang="es-MX" sz="1700" dirty="0" err="1" smtClean="0"/>
              <a:t>Abstract</a:t>
            </a:r>
            <a:r>
              <a:rPr lang="es-MX" sz="1700" dirty="0" smtClean="0"/>
              <a:t> </a:t>
            </a:r>
            <a:r>
              <a:rPr lang="es-MX" sz="1700" dirty="0" err="1" smtClean="0"/>
              <a:t>Syntaxis</a:t>
            </a:r>
            <a:r>
              <a:rPr lang="es-MX" sz="1700" dirty="0" smtClean="0"/>
              <a:t> </a:t>
            </a:r>
            <a:r>
              <a:rPr lang="es-MX" sz="1700" dirty="0" err="1" smtClean="0"/>
              <a:t>Notation</a:t>
            </a:r>
            <a:r>
              <a:rPr lang="es-MX" sz="1700" dirty="0" smtClean="0"/>
              <a:t> </a:t>
            </a:r>
            <a:r>
              <a:rPr lang="es-MX" sz="1700" dirty="0" err="1" smtClean="0"/>
              <a:t>One</a:t>
            </a:r>
            <a:r>
              <a:rPr lang="es-MX" sz="1700" dirty="0" smtClean="0"/>
              <a:t>) es un lenguaje que puede ser usado para definir estructuras de datos.</a:t>
            </a:r>
            <a:endParaRPr lang="es-ES" sz="1700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142852"/>
            <a:ext cx="7242048" cy="677246"/>
          </a:xfrm>
        </p:spPr>
        <p:txBody>
          <a:bodyPr/>
          <a:lstStyle/>
          <a:p>
            <a:r>
              <a:rPr lang="es-MX" u="sng" dirty="0" err="1" smtClean="0"/>
              <a:t>Binding</a:t>
            </a:r>
            <a:r>
              <a:rPr lang="es-MX" u="sng" dirty="0" smtClean="0"/>
              <a:t>.</a:t>
            </a:r>
            <a:endParaRPr lang="es-ES" u="sng" dirty="0"/>
          </a:p>
        </p:txBody>
      </p:sp>
      <p:sp>
        <p:nvSpPr>
          <p:cNvPr id="7" name="6 Marcador de contenido"/>
          <p:cNvSpPr>
            <a:spLocks noGrp="1"/>
          </p:cNvSpPr>
          <p:nvPr>
            <p:ph sz="half" idx="2"/>
          </p:nvPr>
        </p:nvSpPr>
        <p:spPr>
          <a:xfrm>
            <a:off x="714348" y="3143248"/>
            <a:ext cx="6984900" cy="3286148"/>
          </a:xfrm>
        </p:spPr>
        <p:txBody>
          <a:bodyPr>
            <a:normAutofit/>
          </a:bodyPr>
          <a:lstStyle/>
          <a:p>
            <a:pPr algn="just"/>
            <a:r>
              <a:rPr lang="es-MX" sz="2000" dirty="0" smtClean="0"/>
              <a:t>Cuando el servidor inicia, se registra, enviando un mensaje al </a:t>
            </a:r>
            <a:r>
              <a:rPr lang="es-MX" sz="2000" dirty="0" err="1" smtClean="0"/>
              <a:t>port</a:t>
            </a:r>
            <a:r>
              <a:rPr lang="es-MX" sz="2000" dirty="0" smtClean="0"/>
              <a:t> </a:t>
            </a:r>
            <a:r>
              <a:rPr lang="es-MX" sz="2000" dirty="0" err="1" smtClean="0"/>
              <a:t>mapper</a:t>
            </a:r>
            <a:r>
              <a:rPr lang="es-MX" sz="2000" dirty="0" smtClean="0"/>
              <a:t> (indicando número de programa, de versión y de puerto que atenderá).</a:t>
            </a:r>
          </a:p>
          <a:p>
            <a:pPr algn="just"/>
            <a:r>
              <a:rPr lang="es-MX" sz="2000" dirty="0" smtClean="0"/>
              <a:t>Antes de hacer llamados remotos el cliente debe consultar al </a:t>
            </a:r>
            <a:r>
              <a:rPr lang="es-MX" sz="2000" dirty="0" err="1" smtClean="0"/>
              <a:t>port</a:t>
            </a:r>
            <a:r>
              <a:rPr lang="es-MX" sz="2000" dirty="0" smtClean="0"/>
              <a:t> </a:t>
            </a:r>
            <a:r>
              <a:rPr lang="es-MX" sz="2000" dirty="0" err="1" smtClean="0"/>
              <a:t>mapper</a:t>
            </a:r>
            <a:r>
              <a:rPr lang="es-MX" sz="2000" dirty="0" smtClean="0"/>
              <a:t>, para poder acceder a un servidor, aquí se indica número de programa y versión.</a:t>
            </a:r>
          </a:p>
          <a:p>
            <a:pPr algn="just"/>
            <a:r>
              <a:rPr lang="es-MX" sz="2000" dirty="0" smtClean="0"/>
              <a:t>El </a:t>
            </a:r>
            <a:r>
              <a:rPr lang="es-MX" sz="2000" dirty="0" err="1" smtClean="0"/>
              <a:t>port</a:t>
            </a:r>
            <a:r>
              <a:rPr lang="es-MX" sz="2000" dirty="0" smtClean="0"/>
              <a:t> </a:t>
            </a:r>
            <a:r>
              <a:rPr lang="es-MX" sz="2000" dirty="0" err="1" smtClean="0"/>
              <a:t>mapper</a:t>
            </a:r>
            <a:r>
              <a:rPr lang="es-MX" sz="2000" dirty="0" smtClean="0"/>
              <a:t> regresa el número de puerto.</a:t>
            </a:r>
          </a:p>
          <a:p>
            <a:pPr algn="just"/>
            <a:r>
              <a:rPr lang="es-MX" sz="2000" dirty="0" smtClean="0"/>
              <a:t>En casos más generales, el contacto entre cliente-servidor se hace mediante un “</a:t>
            </a:r>
            <a:r>
              <a:rPr lang="es-MX" sz="2000" dirty="0" err="1" smtClean="0"/>
              <a:t>binder</a:t>
            </a:r>
            <a:r>
              <a:rPr lang="es-MX" sz="2000" dirty="0" smtClean="0"/>
              <a:t>”.</a:t>
            </a:r>
          </a:p>
          <a:p>
            <a:pPr algn="just"/>
            <a:endParaRPr lang="es-ES" sz="2000" dirty="0"/>
          </a:p>
        </p:txBody>
      </p:sp>
      <p:pic>
        <p:nvPicPr>
          <p:cNvPr id="2052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928670"/>
            <a:ext cx="6786610" cy="2153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325</TotalTime>
  <Words>2134</Words>
  <Application>Microsoft Office PowerPoint</Application>
  <PresentationFormat>Presentación en pantalla (4:3)</PresentationFormat>
  <Paragraphs>188</Paragraphs>
  <Slides>28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29" baseType="lpstr">
      <vt:lpstr>Opulento</vt:lpstr>
      <vt:lpstr>Profra. Hilda castillo zacatelco.  Alumno: Francisco Sosa herrera</vt:lpstr>
      <vt:lpstr>Introducción</vt:lpstr>
      <vt:lpstr>Modelo cliente-servidor</vt:lpstr>
      <vt:lpstr>Llamados a procedimientos remotos (RPC).</vt:lpstr>
      <vt:lpstr>Aspectos principales de los rpc</vt:lpstr>
      <vt:lpstr>Flujo de rpc</vt:lpstr>
      <vt:lpstr>Problemas de los rpc</vt:lpstr>
      <vt:lpstr>Paso de parámetros.</vt:lpstr>
      <vt:lpstr>Binding.</vt:lpstr>
      <vt:lpstr>Manejo de excepciones y fallas</vt:lpstr>
      <vt:lpstr>Semántica de llamado.</vt:lpstr>
      <vt:lpstr>seguridad.</vt:lpstr>
      <vt:lpstr>Compilador y ligador</vt:lpstr>
      <vt:lpstr>Conversión de procedimientos locales en procedimientos remotos.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gracias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Profra. Hilda castillo zacatelco.  Alumno: Francisco Sosa herrera</dc:title>
  <dc:creator>Francisco Sosa Herrera</dc:creator>
  <cp:lastModifiedBy> </cp:lastModifiedBy>
  <cp:revision>68</cp:revision>
  <dcterms:created xsi:type="dcterms:W3CDTF">2009-03-03T07:23:50Z</dcterms:created>
  <dcterms:modified xsi:type="dcterms:W3CDTF">2009-03-03T18:45:51Z</dcterms:modified>
</cp:coreProperties>
</file>